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5" r:id="rId10"/>
    <p:sldId id="263" r:id="rId11"/>
    <p:sldId id="268" r:id="rId12"/>
    <p:sldId id="269" r:id="rId13"/>
    <p:sldId id="270" r:id="rId14"/>
    <p:sldId id="271" r:id="rId15"/>
    <p:sldId id="272"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6" d="100"/>
          <a:sy n="106" d="100"/>
        </p:scale>
        <p:origin x="792"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75F38F-C770-47A2-854E-B1984393BBC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DF227240-A8DE-4B7E-B1CD-634285BEE0CB}">
      <dgm:prSet phldrT="[Text]"/>
      <dgm:spPr/>
      <dgm:t>
        <a:bodyPr/>
        <a:lstStyle/>
        <a:p>
          <a:r>
            <a:rPr lang="en-US" dirty="0"/>
            <a:t>Registered Image</a:t>
          </a:r>
        </a:p>
      </dgm:t>
    </dgm:pt>
    <dgm:pt modelId="{55BC5652-F092-4113-A3DD-7B6275243E4E}" type="parTrans" cxnId="{F4652354-8EB3-493A-BDF7-D86905250487}">
      <dgm:prSet/>
      <dgm:spPr/>
      <dgm:t>
        <a:bodyPr/>
        <a:lstStyle/>
        <a:p>
          <a:endParaRPr lang="en-US"/>
        </a:p>
      </dgm:t>
    </dgm:pt>
    <dgm:pt modelId="{1A105506-1D9B-4A84-9B99-8493701064AF}" type="sibTrans" cxnId="{F4652354-8EB3-493A-BDF7-D86905250487}">
      <dgm:prSet/>
      <dgm:spPr/>
      <dgm:t>
        <a:bodyPr/>
        <a:lstStyle/>
        <a:p>
          <a:endParaRPr lang="en-US"/>
        </a:p>
      </dgm:t>
    </dgm:pt>
    <dgm:pt modelId="{BEACBC19-71D4-4317-A81A-420F49090FCC}">
      <dgm:prSet phldrT="[Text]"/>
      <dgm:spPr/>
      <dgm:t>
        <a:bodyPr/>
        <a:lstStyle/>
        <a:p>
          <a:r>
            <a:rPr lang="en-US" dirty="0"/>
            <a:t>Nuclei Segmentation</a:t>
          </a:r>
        </a:p>
      </dgm:t>
    </dgm:pt>
    <dgm:pt modelId="{B2719720-54C7-46F9-84B3-416A5274C257}" type="parTrans" cxnId="{75D052F9-A030-4417-AD59-B389D3195CC9}">
      <dgm:prSet/>
      <dgm:spPr/>
      <dgm:t>
        <a:bodyPr/>
        <a:lstStyle/>
        <a:p>
          <a:endParaRPr lang="en-US"/>
        </a:p>
      </dgm:t>
    </dgm:pt>
    <dgm:pt modelId="{F02C4F29-BB96-436F-BF44-424FC07DF274}" type="sibTrans" cxnId="{75D052F9-A030-4417-AD59-B389D3195CC9}">
      <dgm:prSet/>
      <dgm:spPr/>
      <dgm:t>
        <a:bodyPr/>
        <a:lstStyle/>
        <a:p>
          <a:endParaRPr lang="en-US"/>
        </a:p>
      </dgm:t>
    </dgm:pt>
    <dgm:pt modelId="{003C56C5-630F-423D-AD67-BAF31CFF9497}">
      <dgm:prSet phldrT="[Text]"/>
      <dgm:spPr/>
      <dgm:t>
        <a:bodyPr/>
        <a:lstStyle/>
        <a:p>
          <a:r>
            <a:rPr lang="en-US" dirty="0"/>
            <a:t>Cytoplasm Segmentation</a:t>
          </a:r>
        </a:p>
      </dgm:t>
    </dgm:pt>
    <dgm:pt modelId="{F37D5804-0334-4CB7-A01C-50970FD5F356}" type="parTrans" cxnId="{DCA213D2-E3E3-4842-B748-AD6489CAA141}">
      <dgm:prSet/>
      <dgm:spPr/>
      <dgm:t>
        <a:bodyPr/>
        <a:lstStyle/>
        <a:p>
          <a:endParaRPr lang="en-US"/>
        </a:p>
      </dgm:t>
    </dgm:pt>
    <dgm:pt modelId="{EF8C0102-757E-4A6B-8C19-46214FD0515E}" type="sibTrans" cxnId="{DCA213D2-E3E3-4842-B748-AD6489CAA141}">
      <dgm:prSet/>
      <dgm:spPr/>
      <dgm:t>
        <a:bodyPr/>
        <a:lstStyle/>
        <a:p>
          <a:endParaRPr lang="en-US"/>
        </a:p>
      </dgm:t>
    </dgm:pt>
    <dgm:pt modelId="{A7C282A3-A1E7-4A21-8D07-FF0421947718}">
      <dgm:prSet phldrT="[Text]"/>
      <dgm:spPr/>
      <dgm:t>
        <a:bodyPr/>
        <a:lstStyle/>
        <a:p>
          <a:r>
            <a:rPr lang="en-US" dirty="0"/>
            <a:t>Segment Each Channel</a:t>
          </a:r>
        </a:p>
      </dgm:t>
    </dgm:pt>
    <dgm:pt modelId="{835C1153-E2C0-4C8E-8477-3748E4310277}" type="parTrans" cxnId="{9BD65C2A-D13B-4F5F-8105-419570401EEE}">
      <dgm:prSet/>
      <dgm:spPr/>
      <dgm:t>
        <a:bodyPr/>
        <a:lstStyle/>
        <a:p>
          <a:endParaRPr lang="en-US"/>
        </a:p>
      </dgm:t>
    </dgm:pt>
    <dgm:pt modelId="{7BC9A8EC-02B3-4A8D-BE23-246BBC767773}" type="sibTrans" cxnId="{9BD65C2A-D13B-4F5F-8105-419570401EEE}">
      <dgm:prSet/>
      <dgm:spPr/>
      <dgm:t>
        <a:bodyPr/>
        <a:lstStyle/>
        <a:p>
          <a:endParaRPr lang="en-US"/>
        </a:p>
      </dgm:t>
    </dgm:pt>
    <dgm:pt modelId="{991C32D8-B18E-4001-8F39-CC0483474673}">
      <dgm:prSet phldrT="[Text]"/>
      <dgm:spPr/>
      <dgm:t>
        <a:bodyPr/>
        <a:lstStyle/>
        <a:p>
          <a:r>
            <a:rPr lang="en-US" dirty="0"/>
            <a:t>Apply </a:t>
          </a:r>
          <a:r>
            <a:rPr lang="en-US" dirty="0" err="1"/>
            <a:t>Cyto</a:t>
          </a:r>
          <a:r>
            <a:rPr lang="en-US" dirty="0"/>
            <a:t> Mask to each channel</a:t>
          </a:r>
        </a:p>
      </dgm:t>
    </dgm:pt>
    <dgm:pt modelId="{11834CDA-4ED1-47AC-9785-1EF61CC46A67}" type="parTrans" cxnId="{7D917102-1849-4432-B43D-3C30CC01D271}">
      <dgm:prSet/>
      <dgm:spPr/>
      <dgm:t>
        <a:bodyPr/>
        <a:lstStyle/>
        <a:p>
          <a:endParaRPr lang="en-US"/>
        </a:p>
      </dgm:t>
    </dgm:pt>
    <dgm:pt modelId="{99E293BA-6FB9-4C5B-AE4D-D031D9AB3CCC}" type="sibTrans" cxnId="{7D917102-1849-4432-B43D-3C30CC01D271}">
      <dgm:prSet/>
      <dgm:spPr/>
      <dgm:t>
        <a:bodyPr/>
        <a:lstStyle/>
        <a:p>
          <a:endParaRPr lang="en-US"/>
        </a:p>
      </dgm:t>
    </dgm:pt>
    <dgm:pt modelId="{96384ACE-17A0-40D1-B708-E382CC81439E}">
      <dgm:prSet phldrT="[Text]"/>
      <dgm:spPr/>
      <dgm:t>
        <a:bodyPr/>
        <a:lstStyle/>
        <a:p>
          <a:r>
            <a:rPr lang="en-US" dirty="0"/>
            <a:t>Cluster Data</a:t>
          </a:r>
        </a:p>
      </dgm:t>
    </dgm:pt>
    <dgm:pt modelId="{68466953-8712-4DE6-8256-E6B352310FC8}" type="parTrans" cxnId="{F27B5048-8548-42D2-BD9C-116EB8D5A9AD}">
      <dgm:prSet/>
      <dgm:spPr/>
      <dgm:t>
        <a:bodyPr/>
        <a:lstStyle/>
        <a:p>
          <a:endParaRPr lang="en-US"/>
        </a:p>
      </dgm:t>
    </dgm:pt>
    <dgm:pt modelId="{264A7CCE-36CE-407B-8689-BEC2A125B43C}" type="sibTrans" cxnId="{F27B5048-8548-42D2-BD9C-116EB8D5A9AD}">
      <dgm:prSet/>
      <dgm:spPr/>
      <dgm:t>
        <a:bodyPr/>
        <a:lstStyle/>
        <a:p>
          <a:endParaRPr lang="en-US"/>
        </a:p>
      </dgm:t>
    </dgm:pt>
    <dgm:pt modelId="{4EBF5DB3-DE65-44B4-A7CD-60EE133C8EFD}" type="pres">
      <dgm:prSet presAssocID="{CC75F38F-C770-47A2-854E-B1984393BBC7}" presName="hierChild1" presStyleCnt="0">
        <dgm:presLayoutVars>
          <dgm:orgChart val="1"/>
          <dgm:chPref val="1"/>
          <dgm:dir/>
          <dgm:animOne val="branch"/>
          <dgm:animLvl val="lvl"/>
          <dgm:resizeHandles/>
        </dgm:presLayoutVars>
      </dgm:prSet>
      <dgm:spPr/>
    </dgm:pt>
    <dgm:pt modelId="{7FE99F9C-E2CC-4E50-8685-FF5765F18A52}" type="pres">
      <dgm:prSet presAssocID="{DF227240-A8DE-4B7E-B1CD-634285BEE0CB}" presName="hierRoot1" presStyleCnt="0">
        <dgm:presLayoutVars>
          <dgm:hierBranch val="init"/>
        </dgm:presLayoutVars>
      </dgm:prSet>
      <dgm:spPr/>
    </dgm:pt>
    <dgm:pt modelId="{A62223DE-9FAB-4D96-AE12-A973235BC867}" type="pres">
      <dgm:prSet presAssocID="{DF227240-A8DE-4B7E-B1CD-634285BEE0CB}" presName="rootComposite1" presStyleCnt="0"/>
      <dgm:spPr/>
    </dgm:pt>
    <dgm:pt modelId="{59262CAA-ECAC-4528-9138-F7346CF010E4}" type="pres">
      <dgm:prSet presAssocID="{DF227240-A8DE-4B7E-B1CD-634285BEE0CB}" presName="rootText1" presStyleLbl="node0" presStyleIdx="0" presStyleCnt="1">
        <dgm:presLayoutVars>
          <dgm:chPref val="3"/>
        </dgm:presLayoutVars>
      </dgm:prSet>
      <dgm:spPr/>
    </dgm:pt>
    <dgm:pt modelId="{134F2A4B-7476-4F29-BCA8-81B8FCBDBBE5}" type="pres">
      <dgm:prSet presAssocID="{DF227240-A8DE-4B7E-B1CD-634285BEE0CB}" presName="rootConnector1" presStyleLbl="node1" presStyleIdx="0" presStyleCnt="0"/>
      <dgm:spPr/>
    </dgm:pt>
    <dgm:pt modelId="{365E4881-2C62-4F22-BF1D-BEEFC4476CD8}" type="pres">
      <dgm:prSet presAssocID="{DF227240-A8DE-4B7E-B1CD-634285BEE0CB}" presName="hierChild2" presStyleCnt="0"/>
      <dgm:spPr/>
    </dgm:pt>
    <dgm:pt modelId="{7A5F2E7C-EC94-4A2F-A948-516A52FAC066}" type="pres">
      <dgm:prSet presAssocID="{F37D5804-0334-4CB7-A01C-50970FD5F356}" presName="Name37" presStyleLbl="parChTrans1D2" presStyleIdx="0" presStyleCnt="2"/>
      <dgm:spPr/>
    </dgm:pt>
    <dgm:pt modelId="{28BDA070-119B-4805-BB87-555FBC3E8543}" type="pres">
      <dgm:prSet presAssocID="{003C56C5-630F-423D-AD67-BAF31CFF9497}" presName="hierRoot2" presStyleCnt="0">
        <dgm:presLayoutVars>
          <dgm:hierBranch val="init"/>
        </dgm:presLayoutVars>
      </dgm:prSet>
      <dgm:spPr/>
    </dgm:pt>
    <dgm:pt modelId="{3547D2D2-ADAB-430E-B5A4-2AA3447C3DD5}" type="pres">
      <dgm:prSet presAssocID="{003C56C5-630F-423D-AD67-BAF31CFF9497}" presName="rootComposite" presStyleCnt="0"/>
      <dgm:spPr/>
    </dgm:pt>
    <dgm:pt modelId="{D978062E-89E5-4A98-B030-35F82F697F5F}" type="pres">
      <dgm:prSet presAssocID="{003C56C5-630F-423D-AD67-BAF31CFF9497}" presName="rootText" presStyleLbl="node2" presStyleIdx="0" presStyleCnt="2">
        <dgm:presLayoutVars>
          <dgm:chPref val="3"/>
        </dgm:presLayoutVars>
      </dgm:prSet>
      <dgm:spPr/>
    </dgm:pt>
    <dgm:pt modelId="{54020ECD-3F0A-4228-8C4E-894BBBB9A8D4}" type="pres">
      <dgm:prSet presAssocID="{003C56C5-630F-423D-AD67-BAF31CFF9497}" presName="rootConnector" presStyleLbl="node2" presStyleIdx="0" presStyleCnt="2"/>
      <dgm:spPr/>
    </dgm:pt>
    <dgm:pt modelId="{99F328C0-5B66-4C17-ADB5-A774937AF337}" type="pres">
      <dgm:prSet presAssocID="{003C56C5-630F-423D-AD67-BAF31CFF9497}" presName="hierChild4" presStyleCnt="0"/>
      <dgm:spPr/>
    </dgm:pt>
    <dgm:pt modelId="{96FE70D4-C31B-496D-80FD-9CC65E9EA592}" type="pres">
      <dgm:prSet presAssocID="{835C1153-E2C0-4C8E-8477-3748E4310277}" presName="Name37" presStyleLbl="parChTrans1D3" presStyleIdx="0" presStyleCnt="3"/>
      <dgm:spPr/>
    </dgm:pt>
    <dgm:pt modelId="{98638164-A6A1-42CF-8A18-7A12579972C5}" type="pres">
      <dgm:prSet presAssocID="{A7C282A3-A1E7-4A21-8D07-FF0421947718}" presName="hierRoot2" presStyleCnt="0">
        <dgm:presLayoutVars>
          <dgm:hierBranch val="init"/>
        </dgm:presLayoutVars>
      </dgm:prSet>
      <dgm:spPr/>
    </dgm:pt>
    <dgm:pt modelId="{937C9C9B-8C65-4EFA-A447-F3B8A340D539}" type="pres">
      <dgm:prSet presAssocID="{A7C282A3-A1E7-4A21-8D07-FF0421947718}" presName="rootComposite" presStyleCnt="0"/>
      <dgm:spPr/>
    </dgm:pt>
    <dgm:pt modelId="{3DAA89B2-1146-4701-9999-1F475062C2FB}" type="pres">
      <dgm:prSet presAssocID="{A7C282A3-A1E7-4A21-8D07-FF0421947718}" presName="rootText" presStyleLbl="node3" presStyleIdx="0" presStyleCnt="3">
        <dgm:presLayoutVars>
          <dgm:chPref val="3"/>
        </dgm:presLayoutVars>
      </dgm:prSet>
      <dgm:spPr/>
    </dgm:pt>
    <dgm:pt modelId="{4F5CCEEF-009E-4DA6-865E-99C8A55652F1}" type="pres">
      <dgm:prSet presAssocID="{A7C282A3-A1E7-4A21-8D07-FF0421947718}" presName="rootConnector" presStyleLbl="node3" presStyleIdx="0" presStyleCnt="3"/>
      <dgm:spPr/>
    </dgm:pt>
    <dgm:pt modelId="{2B27DD18-EBCB-4073-A116-A33264AF305F}" type="pres">
      <dgm:prSet presAssocID="{A7C282A3-A1E7-4A21-8D07-FF0421947718}" presName="hierChild4" presStyleCnt="0"/>
      <dgm:spPr/>
    </dgm:pt>
    <dgm:pt modelId="{0CA18A92-6F04-4926-BFFB-022E6BBCF90C}" type="pres">
      <dgm:prSet presAssocID="{A7C282A3-A1E7-4A21-8D07-FF0421947718}" presName="hierChild5" presStyleCnt="0"/>
      <dgm:spPr/>
    </dgm:pt>
    <dgm:pt modelId="{CE0A80F5-2A58-4995-86D6-360FBEDF90D6}" type="pres">
      <dgm:prSet presAssocID="{11834CDA-4ED1-47AC-9785-1EF61CC46A67}" presName="Name37" presStyleLbl="parChTrans1D3" presStyleIdx="1" presStyleCnt="3"/>
      <dgm:spPr/>
    </dgm:pt>
    <dgm:pt modelId="{C11FC9CC-5B01-4EDF-B44F-2CCB3FEC1E10}" type="pres">
      <dgm:prSet presAssocID="{991C32D8-B18E-4001-8F39-CC0483474673}" presName="hierRoot2" presStyleCnt="0">
        <dgm:presLayoutVars>
          <dgm:hierBranch val="init"/>
        </dgm:presLayoutVars>
      </dgm:prSet>
      <dgm:spPr/>
    </dgm:pt>
    <dgm:pt modelId="{E3E8C12E-4D34-4300-A7CE-01A5F0596142}" type="pres">
      <dgm:prSet presAssocID="{991C32D8-B18E-4001-8F39-CC0483474673}" presName="rootComposite" presStyleCnt="0"/>
      <dgm:spPr/>
    </dgm:pt>
    <dgm:pt modelId="{06ECFB56-2F43-4F09-905D-937559E818A5}" type="pres">
      <dgm:prSet presAssocID="{991C32D8-B18E-4001-8F39-CC0483474673}" presName="rootText" presStyleLbl="node3" presStyleIdx="1" presStyleCnt="3">
        <dgm:presLayoutVars>
          <dgm:chPref val="3"/>
        </dgm:presLayoutVars>
      </dgm:prSet>
      <dgm:spPr/>
    </dgm:pt>
    <dgm:pt modelId="{CEC87834-2E3D-42C5-9FF1-4ED4F727DFC1}" type="pres">
      <dgm:prSet presAssocID="{991C32D8-B18E-4001-8F39-CC0483474673}" presName="rootConnector" presStyleLbl="node3" presStyleIdx="1" presStyleCnt="3"/>
      <dgm:spPr/>
    </dgm:pt>
    <dgm:pt modelId="{E9974C21-1F74-4449-A7CC-1FF8962DD9F8}" type="pres">
      <dgm:prSet presAssocID="{991C32D8-B18E-4001-8F39-CC0483474673}" presName="hierChild4" presStyleCnt="0"/>
      <dgm:spPr/>
    </dgm:pt>
    <dgm:pt modelId="{441838D9-0115-4F11-B26C-EE6A39D00C63}" type="pres">
      <dgm:prSet presAssocID="{991C32D8-B18E-4001-8F39-CC0483474673}" presName="hierChild5" presStyleCnt="0"/>
      <dgm:spPr/>
    </dgm:pt>
    <dgm:pt modelId="{84B602E8-0985-4C8A-85A3-B54CD4D13C89}" type="pres">
      <dgm:prSet presAssocID="{68466953-8712-4DE6-8256-E6B352310FC8}" presName="Name37" presStyleLbl="parChTrans1D3" presStyleIdx="2" presStyleCnt="3"/>
      <dgm:spPr/>
    </dgm:pt>
    <dgm:pt modelId="{341B0E36-9906-48A4-8FC5-B03DB45191F7}" type="pres">
      <dgm:prSet presAssocID="{96384ACE-17A0-40D1-B708-E382CC81439E}" presName="hierRoot2" presStyleCnt="0">
        <dgm:presLayoutVars>
          <dgm:hierBranch val="init"/>
        </dgm:presLayoutVars>
      </dgm:prSet>
      <dgm:spPr/>
    </dgm:pt>
    <dgm:pt modelId="{F577FFDC-5B84-4B61-BE19-7C34BA9FC3EF}" type="pres">
      <dgm:prSet presAssocID="{96384ACE-17A0-40D1-B708-E382CC81439E}" presName="rootComposite" presStyleCnt="0"/>
      <dgm:spPr/>
    </dgm:pt>
    <dgm:pt modelId="{9CCF648E-1147-42F8-A77A-6873AD4B72FC}" type="pres">
      <dgm:prSet presAssocID="{96384ACE-17A0-40D1-B708-E382CC81439E}" presName="rootText" presStyleLbl="node3" presStyleIdx="2" presStyleCnt="3">
        <dgm:presLayoutVars>
          <dgm:chPref val="3"/>
        </dgm:presLayoutVars>
      </dgm:prSet>
      <dgm:spPr/>
    </dgm:pt>
    <dgm:pt modelId="{DD89816B-47E7-4368-8FD0-3A2054586F18}" type="pres">
      <dgm:prSet presAssocID="{96384ACE-17A0-40D1-B708-E382CC81439E}" presName="rootConnector" presStyleLbl="node3" presStyleIdx="2" presStyleCnt="3"/>
      <dgm:spPr/>
    </dgm:pt>
    <dgm:pt modelId="{8EC6B482-3FEB-4258-84D4-E2EC8949925B}" type="pres">
      <dgm:prSet presAssocID="{96384ACE-17A0-40D1-B708-E382CC81439E}" presName="hierChild4" presStyleCnt="0"/>
      <dgm:spPr/>
    </dgm:pt>
    <dgm:pt modelId="{F61F9685-0C70-402D-8ACA-0FD2BA71537B}" type="pres">
      <dgm:prSet presAssocID="{96384ACE-17A0-40D1-B708-E382CC81439E}" presName="hierChild5" presStyleCnt="0"/>
      <dgm:spPr/>
    </dgm:pt>
    <dgm:pt modelId="{F82C6144-641E-4EE2-8129-176FB8E6CF46}" type="pres">
      <dgm:prSet presAssocID="{003C56C5-630F-423D-AD67-BAF31CFF9497}" presName="hierChild5" presStyleCnt="0"/>
      <dgm:spPr/>
    </dgm:pt>
    <dgm:pt modelId="{55754139-9613-4F6A-8FA7-A52D0B482689}" type="pres">
      <dgm:prSet presAssocID="{B2719720-54C7-46F9-84B3-416A5274C257}" presName="Name37" presStyleLbl="parChTrans1D2" presStyleIdx="1" presStyleCnt="2"/>
      <dgm:spPr/>
    </dgm:pt>
    <dgm:pt modelId="{21FE9ADE-0A85-4B8A-8ABD-AD8E5DA02223}" type="pres">
      <dgm:prSet presAssocID="{BEACBC19-71D4-4317-A81A-420F49090FCC}" presName="hierRoot2" presStyleCnt="0">
        <dgm:presLayoutVars>
          <dgm:hierBranch val="init"/>
        </dgm:presLayoutVars>
      </dgm:prSet>
      <dgm:spPr/>
    </dgm:pt>
    <dgm:pt modelId="{34230F4B-EB19-45B5-9F42-CA6C8385BB18}" type="pres">
      <dgm:prSet presAssocID="{BEACBC19-71D4-4317-A81A-420F49090FCC}" presName="rootComposite" presStyleCnt="0"/>
      <dgm:spPr/>
    </dgm:pt>
    <dgm:pt modelId="{AA03F6AC-DECC-4A3F-B1E7-25691C6984D4}" type="pres">
      <dgm:prSet presAssocID="{BEACBC19-71D4-4317-A81A-420F49090FCC}" presName="rootText" presStyleLbl="node2" presStyleIdx="1" presStyleCnt="2">
        <dgm:presLayoutVars>
          <dgm:chPref val="3"/>
        </dgm:presLayoutVars>
      </dgm:prSet>
      <dgm:spPr/>
    </dgm:pt>
    <dgm:pt modelId="{F992AA27-C965-4A04-A99B-6F8ECDF0C64C}" type="pres">
      <dgm:prSet presAssocID="{BEACBC19-71D4-4317-A81A-420F49090FCC}" presName="rootConnector" presStyleLbl="node2" presStyleIdx="1" presStyleCnt="2"/>
      <dgm:spPr/>
    </dgm:pt>
    <dgm:pt modelId="{D92477C4-BB61-4D80-A7A7-1511EF582496}" type="pres">
      <dgm:prSet presAssocID="{BEACBC19-71D4-4317-A81A-420F49090FCC}" presName="hierChild4" presStyleCnt="0"/>
      <dgm:spPr/>
    </dgm:pt>
    <dgm:pt modelId="{30E960B5-1F96-4FD8-BBC9-E169031FF1E5}" type="pres">
      <dgm:prSet presAssocID="{BEACBC19-71D4-4317-A81A-420F49090FCC}" presName="hierChild5" presStyleCnt="0"/>
      <dgm:spPr/>
    </dgm:pt>
    <dgm:pt modelId="{AAD016B0-7F15-48A9-B9B3-974481CFF56C}" type="pres">
      <dgm:prSet presAssocID="{DF227240-A8DE-4B7E-B1CD-634285BEE0CB}" presName="hierChild3" presStyleCnt="0"/>
      <dgm:spPr/>
    </dgm:pt>
  </dgm:ptLst>
  <dgm:cxnLst>
    <dgm:cxn modelId="{7D917102-1849-4432-B43D-3C30CC01D271}" srcId="{003C56C5-630F-423D-AD67-BAF31CFF9497}" destId="{991C32D8-B18E-4001-8F39-CC0483474673}" srcOrd="1" destOrd="0" parTransId="{11834CDA-4ED1-47AC-9785-1EF61CC46A67}" sibTransId="{99E293BA-6FB9-4C5B-AE4D-D031D9AB3CCC}"/>
    <dgm:cxn modelId="{1E521325-847A-4800-9DAE-C6394918AB5F}" type="presOf" srcId="{11834CDA-4ED1-47AC-9785-1EF61CC46A67}" destId="{CE0A80F5-2A58-4995-86D6-360FBEDF90D6}" srcOrd="0" destOrd="0" presId="urn:microsoft.com/office/officeart/2005/8/layout/orgChart1"/>
    <dgm:cxn modelId="{B9FE4228-FD58-4142-BED8-BB192A6E6734}" type="presOf" srcId="{A7C282A3-A1E7-4A21-8D07-FF0421947718}" destId="{4F5CCEEF-009E-4DA6-865E-99C8A55652F1}" srcOrd="1" destOrd="0" presId="urn:microsoft.com/office/officeart/2005/8/layout/orgChart1"/>
    <dgm:cxn modelId="{9BD65C2A-D13B-4F5F-8105-419570401EEE}" srcId="{003C56C5-630F-423D-AD67-BAF31CFF9497}" destId="{A7C282A3-A1E7-4A21-8D07-FF0421947718}" srcOrd="0" destOrd="0" parTransId="{835C1153-E2C0-4C8E-8477-3748E4310277}" sibTransId="{7BC9A8EC-02B3-4A8D-BE23-246BBC767773}"/>
    <dgm:cxn modelId="{BFD0E72E-4D23-41E4-8F22-5968824CE209}" type="presOf" srcId="{DF227240-A8DE-4B7E-B1CD-634285BEE0CB}" destId="{59262CAA-ECAC-4528-9138-F7346CF010E4}" srcOrd="0" destOrd="0" presId="urn:microsoft.com/office/officeart/2005/8/layout/orgChart1"/>
    <dgm:cxn modelId="{70726E38-7695-41BF-B4FA-C1C17BADCF46}" type="presOf" srcId="{68466953-8712-4DE6-8256-E6B352310FC8}" destId="{84B602E8-0985-4C8A-85A3-B54CD4D13C89}" srcOrd="0" destOrd="0" presId="urn:microsoft.com/office/officeart/2005/8/layout/orgChart1"/>
    <dgm:cxn modelId="{37B1455D-E20F-41CE-8B1F-F2D913B4A17A}" type="presOf" srcId="{BEACBC19-71D4-4317-A81A-420F49090FCC}" destId="{F992AA27-C965-4A04-A99B-6F8ECDF0C64C}" srcOrd="1" destOrd="0" presId="urn:microsoft.com/office/officeart/2005/8/layout/orgChart1"/>
    <dgm:cxn modelId="{DB1D3960-5EE0-47AC-AE94-F5D50DA81406}" type="presOf" srcId="{B2719720-54C7-46F9-84B3-416A5274C257}" destId="{55754139-9613-4F6A-8FA7-A52D0B482689}" srcOrd="0" destOrd="0" presId="urn:microsoft.com/office/officeart/2005/8/layout/orgChart1"/>
    <dgm:cxn modelId="{CE7ADB60-0FC0-4E15-A57F-52472C15C62C}" type="presOf" srcId="{DF227240-A8DE-4B7E-B1CD-634285BEE0CB}" destId="{134F2A4B-7476-4F29-BCA8-81B8FCBDBBE5}" srcOrd="1" destOrd="0" presId="urn:microsoft.com/office/officeart/2005/8/layout/orgChart1"/>
    <dgm:cxn modelId="{F9862661-A1DA-4A8D-83ED-3B681379AEEC}" type="presOf" srcId="{991C32D8-B18E-4001-8F39-CC0483474673}" destId="{06ECFB56-2F43-4F09-905D-937559E818A5}" srcOrd="0" destOrd="0" presId="urn:microsoft.com/office/officeart/2005/8/layout/orgChart1"/>
    <dgm:cxn modelId="{F27B5048-8548-42D2-BD9C-116EB8D5A9AD}" srcId="{003C56C5-630F-423D-AD67-BAF31CFF9497}" destId="{96384ACE-17A0-40D1-B708-E382CC81439E}" srcOrd="2" destOrd="0" parTransId="{68466953-8712-4DE6-8256-E6B352310FC8}" sibTransId="{264A7CCE-36CE-407B-8689-BEC2A125B43C}"/>
    <dgm:cxn modelId="{F4652354-8EB3-493A-BDF7-D86905250487}" srcId="{CC75F38F-C770-47A2-854E-B1984393BBC7}" destId="{DF227240-A8DE-4B7E-B1CD-634285BEE0CB}" srcOrd="0" destOrd="0" parTransId="{55BC5652-F092-4113-A3DD-7B6275243E4E}" sibTransId="{1A105506-1D9B-4A84-9B99-8493701064AF}"/>
    <dgm:cxn modelId="{6F1A1581-967F-4946-A2F6-DEA3ADBD37D5}" type="presOf" srcId="{96384ACE-17A0-40D1-B708-E382CC81439E}" destId="{DD89816B-47E7-4368-8FD0-3A2054586F18}" srcOrd="1" destOrd="0" presId="urn:microsoft.com/office/officeart/2005/8/layout/orgChart1"/>
    <dgm:cxn modelId="{93530895-1428-407A-B134-1D209071CAB7}" type="presOf" srcId="{F37D5804-0334-4CB7-A01C-50970FD5F356}" destId="{7A5F2E7C-EC94-4A2F-A948-516A52FAC066}" srcOrd="0" destOrd="0" presId="urn:microsoft.com/office/officeart/2005/8/layout/orgChart1"/>
    <dgm:cxn modelId="{8EFF64A1-5DAE-4381-9A8D-3510DB250E30}" type="presOf" srcId="{835C1153-E2C0-4C8E-8477-3748E4310277}" destId="{96FE70D4-C31B-496D-80FD-9CC65E9EA592}" srcOrd="0" destOrd="0" presId="urn:microsoft.com/office/officeart/2005/8/layout/orgChart1"/>
    <dgm:cxn modelId="{F9B8C2A7-7223-45C8-A2FA-AD38344612EF}" type="presOf" srcId="{003C56C5-630F-423D-AD67-BAF31CFF9497}" destId="{D978062E-89E5-4A98-B030-35F82F697F5F}" srcOrd="0" destOrd="0" presId="urn:microsoft.com/office/officeart/2005/8/layout/orgChart1"/>
    <dgm:cxn modelId="{11454CAA-DF42-43C2-B684-047BC02FE8F9}" type="presOf" srcId="{A7C282A3-A1E7-4A21-8D07-FF0421947718}" destId="{3DAA89B2-1146-4701-9999-1F475062C2FB}" srcOrd="0" destOrd="0" presId="urn:microsoft.com/office/officeart/2005/8/layout/orgChart1"/>
    <dgm:cxn modelId="{DD96EFB1-1279-488C-80AD-A4C6087572D5}" type="presOf" srcId="{991C32D8-B18E-4001-8F39-CC0483474673}" destId="{CEC87834-2E3D-42C5-9FF1-4ED4F727DFC1}" srcOrd="1" destOrd="0" presId="urn:microsoft.com/office/officeart/2005/8/layout/orgChart1"/>
    <dgm:cxn modelId="{DCA213D2-E3E3-4842-B748-AD6489CAA141}" srcId="{DF227240-A8DE-4B7E-B1CD-634285BEE0CB}" destId="{003C56C5-630F-423D-AD67-BAF31CFF9497}" srcOrd="0" destOrd="0" parTransId="{F37D5804-0334-4CB7-A01C-50970FD5F356}" sibTransId="{EF8C0102-757E-4A6B-8C19-46214FD0515E}"/>
    <dgm:cxn modelId="{8DF976DD-DDBB-4D6B-9BDB-6DF47894E168}" type="presOf" srcId="{96384ACE-17A0-40D1-B708-E382CC81439E}" destId="{9CCF648E-1147-42F8-A77A-6873AD4B72FC}" srcOrd="0" destOrd="0" presId="urn:microsoft.com/office/officeart/2005/8/layout/orgChart1"/>
    <dgm:cxn modelId="{FAC7EDDF-2913-4147-A44A-D83AFD1BCBA5}" type="presOf" srcId="{BEACBC19-71D4-4317-A81A-420F49090FCC}" destId="{AA03F6AC-DECC-4A3F-B1E7-25691C6984D4}" srcOrd="0" destOrd="0" presId="urn:microsoft.com/office/officeart/2005/8/layout/orgChart1"/>
    <dgm:cxn modelId="{B44B2FE0-7168-4A2C-BEEF-335ADAE90A51}" type="presOf" srcId="{CC75F38F-C770-47A2-854E-B1984393BBC7}" destId="{4EBF5DB3-DE65-44B4-A7CD-60EE133C8EFD}" srcOrd="0" destOrd="0" presId="urn:microsoft.com/office/officeart/2005/8/layout/orgChart1"/>
    <dgm:cxn modelId="{5E273AF7-75BA-49CE-B55E-54324AC34C9F}" type="presOf" srcId="{003C56C5-630F-423D-AD67-BAF31CFF9497}" destId="{54020ECD-3F0A-4228-8C4E-894BBBB9A8D4}" srcOrd="1" destOrd="0" presId="urn:microsoft.com/office/officeart/2005/8/layout/orgChart1"/>
    <dgm:cxn modelId="{75D052F9-A030-4417-AD59-B389D3195CC9}" srcId="{DF227240-A8DE-4B7E-B1CD-634285BEE0CB}" destId="{BEACBC19-71D4-4317-A81A-420F49090FCC}" srcOrd="1" destOrd="0" parTransId="{B2719720-54C7-46F9-84B3-416A5274C257}" sibTransId="{F02C4F29-BB96-436F-BF44-424FC07DF274}"/>
    <dgm:cxn modelId="{1D529355-0176-4AA5-AEC2-B32ABA5A2407}" type="presParOf" srcId="{4EBF5DB3-DE65-44B4-A7CD-60EE133C8EFD}" destId="{7FE99F9C-E2CC-4E50-8685-FF5765F18A52}" srcOrd="0" destOrd="0" presId="urn:microsoft.com/office/officeart/2005/8/layout/orgChart1"/>
    <dgm:cxn modelId="{63F6DFD9-CA35-4B3C-B2E4-70B4C0A71D10}" type="presParOf" srcId="{7FE99F9C-E2CC-4E50-8685-FF5765F18A52}" destId="{A62223DE-9FAB-4D96-AE12-A973235BC867}" srcOrd="0" destOrd="0" presId="urn:microsoft.com/office/officeart/2005/8/layout/orgChart1"/>
    <dgm:cxn modelId="{D8F53EB9-663C-42CF-A910-2983D1C840A5}" type="presParOf" srcId="{A62223DE-9FAB-4D96-AE12-A973235BC867}" destId="{59262CAA-ECAC-4528-9138-F7346CF010E4}" srcOrd="0" destOrd="0" presId="urn:microsoft.com/office/officeart/2005/8/layout/orgChart1"/>
    <dgm:cxn modelId="{3B1D5AC5-5693-41B2-943E-372CD5CE7D39}" type="presParOf" srcId="{A62223DE-9FAB-4D96-AE12-A973235BC867}" destId="{134F2A4B-7476-4F29-BCA8-81B8FCBDBBE5}" srcOrd="1" destOrd="0" presId="urn:microsoft.com/office/officeart/2005/8/layout/orgChart1"/>
    <dgm:cxn modelId="{791C578E-3063-4EDD-BD45-0967320B36E6}" type="presParOf" srcId="{7FE99F9C-E2CC-4E50-8685-FF5765F18A52}" destId="{365E4881-2C62-4F22-BF1D-BEEFC4476CD8}" srcOrd="1" destOrd="0" presId="urn:microsoft.com/office/officeart/2005/8/layout/orgChart1"/>
    <dgm:cxn modelId="{A8D052B9-0D59-47CE-AD29-E408159914F0}" type="presParOf" srcId="{365E4881-2C62-4F22-BF1D-BEEFC4476CD8}" destId="{7A5F2E7C-EC94-4A2F-A948-516A52FAC066}" srcOrd="0" destOrd="0" presId="urn:microsoft.com/office/officeart/2005/8/layout/orgChart1"/>
    <dgm:cxn modelId="{5082321B-DE27-4A92-B900-9BB33D56DEC0}" type="presParOf" srcId="{365E4881-2C62-4F22-BF1D-BEEFC4476CD8}" destId="{28BDA070-119B-4805-BB87-555FBC3E8543}" srcOrd="1" destOrd="0" presId="urn:microsoft.com/office/officeart/2005/8/layout/orgChart1"/>
    <dgm:cxn modelId="{9A2C4A9E-5BAB-4A20-9549-2FB64488EA86}" type="presParOf" srcId="{28BDA070-119B-4805-BB87-555FBC3E8543}" destId="{3547D2D2-ADAB-430E-B5A4-2AA3447C3DD5}" srcOrd="0" destOrd="0" presId="urn:microsoft.com/office/officeart/2005/8/layout/orgChart1"/>
    <dgm:cxn modelId="{E3CC3BC1-FA03-4C64-AB94-641D4C74069E}" type="presParOf" srcId="{3547D2D2-ADAB-430E-B5A4-2AA3447C3DD5}" destId="{D978062E-89E5-4A98-B030-35F82F697F5F}" srcOrd="0" destOrd="0" presId="urn:microsoft.com/office/officeart/2005/8/layout/orgChart1"/>
    <dgm:cxn modelId="{F028F276-6793-41D3-A7F1-16D85BC88AF1}" type="presParOf" srcId="{3547D2D2-ADAB-430E-B5A4-2AA3447C3DD5}" destId="{54020ECD-3F0A-4228-8C4E-894BBBB9A8D4}" srcOrd="1" destOrd="0" presId="urn:microsoft.com/office/officeart/2005/8/layout/orgChart1"/>
    <dgm:cxn modelId="{311D050A-F7C1-47C6-8838-EF8E4BA3D941}" type="presParOf" srcId="{28BDA070-119B-4805-BB87-555FBC3E8543}" destId="{99F328C0-5B66-4C17-ADB5-A774937AF337}" srcOrd="1" destOrd="0" presId="urn:microsoft.com/office/officeart/2005/8/layout/orgChart1"/>
    <dgm:cxn modelId="{BDEC620A-793A-4F00-8B24-BC3C2648A48A}" type="presParOf" srcId="{99F328C0-5B66-4C17-ADB5-A774937AF337}" destId="{96FE70D4-C31B-496D-80FD-9CC65E9EA592}" srcOrd="0" destOrd="0" presId="urn:microsoft.com/office/officeart/2005/8/layout/orgChart1"/>
    <dgm:cxn modelId="{5130D530-D717-468F-925F-EF19009B6C45}" type="presParOf" srcId="{99F328C0-5B66-4C17-ADB5-A774937AF337}" destId="{98638164-A6A1-42CF-8A18-7A12579972C5}" srcOrd="1" destOrd="0" presId="urn:microsoft.com/office/officeart/2005/8/layout/orgChart1"/>
    <dgm:cxn modelId="{022A99A2-CDE9-4C56-A1CB-279A1480106A}" type="presParOf" srcId="{98638164-A6A1-42CF-8A18-7A12579972C5}" destId="{937C9C9B-8C65-4EFA-A447-F3B8A340D539}" srcOrd="0" destOrd="0" presId="urn:microsoft.com/office/officeart/2005/8/layout/orgChart1"/>
    <dgm:cxn modelId="{96C89D49-510D-45AB-8C40-B49696416751}" type="presParOf" srcId="{937C9C9B-8C65-4EFA-A447-F3B8A340D539}" destId="{3DAA89B2-1146-4701-9999-1F475062C2FB}" srcOrd="0" destOrd="0" presId="urn:microsoft.com/office/officeart/2005/8/layout/orgChart1"/>
    <dgm:cxn modelId="{47FC83B1-FD4B-4D3F-8D81-B2527BAB9790}" type="presParOf" srcId="{937C9C9B-8C65-4EFA-A447-F3B8A340D539}" destId="{4F5CCEEF-009E-4DA6-865E-99C8A55652F1}" srcOrd="1" destOrd="0" presId="urn:microsoft.com/office/officeart/2005/8/layout/orgChart1"/>
    <dgm:cxn modelId="{0190B268-990D-43E6-9AC6-3C983575D631}" type="presParOf" srcId="{98638164-A6A1-42CF-8A18-7A12579972C5}" destId="{2B27DD18-EBCB-4073-A116-A33264AF305F}" srcOrd="1" destOrd="0" presId="urn:microsoft.com/office/officeart/2005/8/layout/orgChart1"/>
    <dgm:cxn modelId="{BFE29E05-F5C5-472C-A5B9-51BD2E742B34}" type="presParOf" srcId="{98638164-A6A1-42CF-8A18-7A12579972C5}" destId="{0CA18A92-6F04-4926-BFFB-022E6BBCF90C}" srcOrd="2" destOrd="0" presId="urn:microsoft.com/office/officeart/2005/8/layout/orgChart1"/>
    <dgm:cxn modelId="{A667C3BE-ED08-487F-BF1F-CD6254FF090F}" type="presParOf" srcId="{99F328C0-5B66-4C17-ADB5-A774937AF337}" destId="{CE0A80F5-2A58-4995-86D6-360FBEDF90D6}" srcOrd="2" destOrd="0" presId="urn:microsoft.com/office/officeart/2005/8/layout/orgChart1"/>
    <dgm:cxn modelId="{BE985B07-DC2F-4278-934C-E004C943FA53}" type="presParOf" srcId="{99F328C0-5B66-4C17-ADB5-A774937AF337}" destId="{C11FC9CC-5B01-4EDF-B44F-2CCB3FEC1E10}" srcOrd="3" destOrd="0" presId="urn:microsoft.com/office/officeart/2005/8/layout/orgChart1"/>
    <dgm:cxn modelId="{3D2FB9BA-0CE9-4B50-A374-CB9C1B24720E}" type="presParOf" srcId="{C11FC9CC-5B01-4EDF-B44F-2CCB3FEC1E10}" destId="{E3E8C12E-4D34-4300-A7CE-01A5F0596142}" srcOrd="0" destOrd="0" presId="urn:microsoft.com/office/officeart/2005/8/layout/orgChart1"/>
    <dgm:cxn modelId="{9ECCC499-4339-4650-BD2E-929B7F055FFB}" type="presParOf" srcId="{E3E8C12E-4D34-4300-A7CE-01A5F0596142}" destId="{06ECFB56-2F43-4F09-905D-937559E818A5}" srcOrd="0" destOrd="0" presId="urn:microsoft.com/office/officeart/2005/8/layout/orgChart1"/>
    <dgm:cxn modelId="{35E38463-6E94-4443-AFF0-ED052A44164B}" type="presParOf" srcId="{E3E8C12E-4D34-4300-A7CE-01A5F0596142}" destId="{CEC87834-2E3D-42C5-9FF1-4ED4F727DFC1}" srcOrd="1" destOrd="0" presId="urn:microsoft.com/office/officeart/2005/8/layout/orgChart1"/>
    <dgm:cxn modelId="{A3B66ED2-175A-44FF-BF32-1AEEF18254B9}" type="presParOf" srcId="{C11FC9CC-5B01-4EDF-B44F-2CCB3FEC1E10}" destId="{E9974C21-1F74-4449-A7CC-1FF8962DD9F8}" srcOrd="1" destOrd="0" presId="urn:microsoft.com/office/officeart/2005/8/layout/orgChart1"/>
    <dgm:cxn modelId="{339BD09D-A803-4E23-94D7-CBE836B09235}" type="presParOf" srcId="{C11FC9CC-5B01-4EDF-B44F-2CCB3FEC1E10}" destId="{441838D9-0115-4F11-B26C-EE6A39D00C63}" srcOrd="2" destOrd="0" presId="urn:microsoft.com/office/officeart/2005/8/layout/orgChart1"/>
    <dgm:cxn modelId="{BC7DA902-5F4E-4A46-B89C-640EED0270B3}" type="presParOf" srcId="{99F328C0-5B66-4C17-ADB5-A774937AF337}" destId="{84B602E8-0985-4C8A-85A3-B54CD4D13C89}" srcOrd="4" destOrd="0" presId="urn:microsoft.com/office/officeart/2005/8/layout/orgChart1"/>
    <dgm:cxn modelId="{19BF3188-07D2-4E65-B11B-0EB7E52776BF}" type="presParOf" srcId="{99F328C0-5B66-4C17-ADB5-A774937AF337}" destId="{341B0E36-9906-48A4-8FC5-B03DB45191F7}" srcOrd="5" destOrd="0" presId="urn:microsoft.com/office/officeart/2005/8/layout/orgChart1"/>
    <dgm:cxn modelId="{3FFAFFAC-65AA-471A-A179-2D29399E8579}" type="presParOf" srcId="{341B0E36-9906-48A4-8FC5-B03DB45191F7}" destId="{F577FFDC-5B84-4B61-BE19-7C34BA9FC3EF}" srcOrd="0" destOrd="0" presId="urn:microsoft.com/office/officeart/2005/8/layout/orgChart1"/>
    <dgm:cxn modelId="{0481720D-2ADE-4AA5-8C67-CE37F9F4CEA4}" type="presParOf" srcId="{F577FFDC-5B84-4B61-BE19-7C34BA9FC3EF}" destId="{9CCF648E-1147-42F8-A77A-6873AD4B72FC}" srcOrd="0" destOrd="0" presId="urn:microsoft.com/office/officeart/2005/8/layout/orgChart1"/>
    <dgm:cxn modelId="{04DE0560-40BA-4C5D-B928-A4CD62B79A39}" type="presParOf" srcId="{F577FFDC-5B84-4B61-BE19-7C34BA9FC3EF}" destId="{DD89816B-47E7-4368-8FD0-3A2054586F18}" srcOrd="1" destOrd="0" presId="urn:microsoft.com/office/officeart/2005/8/layout/orgChart1"/>
    <dgm:cxn modelId="{8CA12F49-1E66-473B-91A5-0591E0853C2A}" type="presParOf" srcId="{341B0E36-9906-48A4-8FC5-B03DB45191F7}" destId="{8EC6B482-3FEB-4258-84D4-E2EC8949925B}" srcOrd="1" destOrd="0" presId="urn:microsoft.com/office/officeart/2005/8/layout/orgChart1"/>
    <dgm:cxn modelId="{F9C8A4AB-E85E-4539-9A4C-F443C6663D39}" type="presParOf" srcId="{341B0E36-9906-48A4-8FC5-B03DB45191F7}" destId="{F61F9685-0C70-402D-8ACA-0FD2BA71537B}" srcOrd="2" destOrd="0" presId="urn:microsoft.com/office/officeart/2005/8/layout/orgChart1"/>
    <dgm:cxn modelId="{DFA6F701-1512-41A0-B6DE-ABA8998164C4}" type="presParOf" srcId="{28BDA070-119B-4805-BB87-555FBC3E8543}" destId="{F82C6144-641E-4EE2-8129-176FB8E6CF46}" srcOrd="2" destOrd="0" presId="urn:microsoft.com/office/officeart/2005/8/layout/orgChart1"/>
    <dgm:cxn modelId="{0988E201-F3A1-4825-8E29-8D475D0CBD16}" type="presParOf" srcId="{365E4881-2C62-4F22-BF1D-BEEFC4476CD8}" destId="{55754139-9613-4F6A-8FA7-A52D0B482689}" srcOrd="2" destOrd="0" presId="urn:microsoft.com/office/officeart/2005/8/layout/orgChart1"/>
    <dgm:cxn modelId="{48AE339F-8123-4C67-B9B0-8B683D0AF821}" type="presParOf" srcId="{365E4881-2C62-4F22-BF1D-BEEFC4476CD8}" destId="{21FE9ADE-0A85-4B8A-8ABD-AD8E5DA02223}" srcOrd="3" destOrd="0" presId="urn:microsoft.com/office/officeart/2005/8/layout/orgChart1"/>
    <dgm:cxn modelId="{AC712A26-5433-4F34-833A-17B190F925A7}" type="presParOf" srcId="{21FE9ADE-0A85-4B8A-8ABD-AD8E5DA02223}" destId="{34230F4B-EB19-45B5-9F42-CA6C8385BB18}" srcOrd="0" destOrd="0" presId="urn:microsoft.com/office/officeart/2005/8/layout/orgChart1"/>
    <dgm:cxn modelId="{195927D1-09CC-4DF0-8969-6EF9439DBE2A}" type="presParOf" srcId="{34230F4B-EB19-45B5-9F42-CA6C8385BB18}" destId="{AA03F6AC-DECC-4A3F-B1E7-25691C6984D4}" srcOrd="0" destOrd="0" presId="urn:microsoft.com/office/officeart/2005/8/layout/orgChart1"/>
    <dgm:cxn modelId="{770B2B27-1399-4774-A3A5-2A3D8C97D8C4}" type="presParOf" srcId="{34230F4B-EB19-45B5-9F42-CA6C8385BB18}" destId="{F992AA27-C965-4A04-A99B-6F8ECDF0C64C}" srcOrd="1" destOrd="0" presId="urn:microsoft.com/office/officeart/2005/8/layout/orgChart1"/>
    <dgm:cxn modelId="{0B8C2815-2B12-4082-A417-E92A3C45C222}" type="presParOf" srcId="{21FE9ADE-0A85-4B8A-8ABD-AD8E5DA02223}" destId="{D92477C4-BB61-4D80-A7A7-1511EF582496}" srcOrd="1" destOrd="0" presId="urn:microsoft.com/office/officeart/2005/8/layout/orgChart1"/>
    <dgm:cxn modelId="{A4FC3AA6-B0EF-43B2-B784-E0B165EC998F}" type="presParOf" srcId="{21FE9ADE-0A85-4B8A-8ABD-AD8E5DA02223}" destId="{30E960B5-1F96-4FD8-BBC9-E169031FF1E5}" srcOrd="2" destOrd="0" presId="urn:microsoft.com/office/officeart/2005/8/layout/orgChart1"/>
    <dgm:cxn modelId="{A033FE12-41EE-4828-9C1F-DB7BEAEB451A}" type="presParOf" srcId="{7FE99F9C-E2CC-4E50-8685-FF5765F18A52}" destId="{AAD016B0-7F15-48A9-B9B3-974481CFF56C}"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754139-9613-4F6A-8FA7-A52D0B482689}">
      <dsp:nvSpPr>
        <dsp:cNvPr id="0" name=""/>
        <dsp:cNvSpPr/>
      </dsp:nvSpPr>
      <dsp:spPr>
        <a:xfrm>
          <a:off x="5079999" y="921577"/>
          <a:ext cx="1110505" cy="385464"/>
        </a:xfrm>
        <a:custGeom>
          <a:avLst/>
          <a:gdLst/>
          <a:ahLst/>
          <a:cxnLst/>
          <a:rect l="0" t="0" r="0" b="0"/>
          <a:pathLst>
            <a:path>
              <a:moveTo>
                <a:pt x="0" y="0"/>
              </a:moveTo>
              <a:lnTo>
                <a:pt x="0" y="192732"/>
              </a:lnTo>
              <a:lnTo>
                <a:pt x="1110505" y="192732"/>
              </a:lnTo>
              <a:lnTo>
                <a:pt x="1110505" y="38546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B602E8-0985-4C8A-85A3-B54CD4D13C89}">
      <dsp:nvSpPr>
        <dsp:cNvPr id="0" name=""/>
        <dsp:cNvSpPr/>
      </dsp:nvSpPr>
      <dsp:spPr>
        <a:xfrm>
          <a:off x="3235275" y="2224815"/>
          <a:ext cx="275332" cy="3450828"/>
        </a:xfrm>
        <a:custGeom>
          <a:avLst/>
          <a:gdLst/>
          <a:ahLst/>
          <a:cxnLst/>
          <a:rect l="0" t="0" r="0" b="0"/>
          <a:pathLst>
            <a:path>
              <a:moveTo>
                <a:pt x="0" y="0"/>
              </a:moveTo>
              <a:lnTo>
                <a:pt x="0" y="3450828"/>
              </a:lnTo>
              <a:lnTo>
                <a:pt x="275332" y="345082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0A80F5-2A58-4995-86D6-360FBEDF90D6}">
      <dsp:nvSpPr>
        <dsp:cNvPr id="0" name=""/>
        <dsp:cNvSpPr/>
      </dsp:nvSpPr>
      <dsp:spPr>
        <a:xfrm>
          <a:off x="3235275" y="2224815"/>
          <a:ext cx="275332" cy="2147589"/>
        </a:xfrm>
        <a:custGeom>
          <a:avLst/>
          <a:gdLst/>
          <a:ahLst/>
          <a:cxnLst/>
          <a:rect l="0" t="0" r="0" b="0"/>
          <a:pathLst>
            <a:path>
              <a:moveTo>
                <a:pt x="0" y="0"/>
              </a:moveTo>
              <a:lnTo>
                <a:pt x="0" y="2147589"/>
              </a:lnTo>
              <a:lnTo>
                <a:pt x="275332" y="214758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FE70D4-C31B-496D-80FD-9CC65E9EA592}">
      <dsp:nvSpPr>
        <dsp:cNvPr id="0" name=""/>
        <dsp:cNvSpPr/>
      </dsp:nvSpPr>
      <dsp:spPr>
        <a:xfrm>
          <a:off x="3235275" y="2224815"/>
          <a:ext cx="275332" cy="844351"/>
        </a:xfrm>
        <a:custGeom>
          <a:avLst/>
          <a:gdLst/>
          <a:ahLst/>
          <a:cxnLst/>
          <a:rect l="0" t="0" r="0" b="0"/>
          <a:pathLst>
            <a:path>
              <a:moveTo>
                <a:pt x="0" y="0"/>
              </a:moveTo>
              <a:lnTo>
                <a:pt x="0" y="844351"/>
              </a:lnTo>
              <a:lnTo>
                <a:pt x="275332" y="84435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5F2E7C-EC94-4A2F-A948-516A52FAC066}">
      <dsp:nvSpPr>
        <dsp:cNvPr id="0" name=""/>
        <dsp:cNvSpPr/>
      </dsp:nvSpPr>
      <dsp:spPr>
        <a:xfrm>
          <a:off x="3969494" y="921577"/>
          <a:ext cx="1110505" cy="385464"/>
        </a:xfrm>
        <a:custGeom>
          <a:avLst/>
          <a:gdLst/>
          <a:ahLst/>
          <a:cxnLst/>
          <a:rect l="0" t="0" r="0" b="0"/>
          <a:pathLst>
            <a:path>
              <a:moveTo>
                <a:pt x="1110505" y="0"/>
              </a:moveTo>
              <a:lnTo>
                <a:pt x="1110505" y="192732"/>
              </a:lnTo>
              <a:lnTo>
                <a:pt x="0" y="192732"/>
              </a:lnTo>
              <a:lnTo>
                <a:pt x="0" y="38546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62CAA-ECAC-4528-9138-F7346CF010E4}">
      <dsp:nvSpPr>
        <dsp:cNvPr id="0" name=""/>
        <dsp:cNvSpPr/>
      </dsp:nvSpPr>
      <dsp:spPr>
        <a:xfrm>
          <a:off x="4162226" y="3803"/>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Registered Image</a:t>
          </a:r>
        </a:p>
      </dsp:txBody>
      <dsp:txXfrm>
        <a:off x="4162226" y="3803"/>
        <a:ext cx="1835546" cy="917773"/>
      </dsp:txXfrm>
    </dsp:sp>
    <dsp:sp modelId="{D978062E-89E5-4A98-B030-35F82F697F5F}">
      <dsp:nvSpPr>
        <dsp:cNvPr id="0" name=""/>
        <dsp:cNvSpPr/>
      </dsp:nvSpPr>
      <dsp:spPr>
        <a:xfrm>
          <a:off x="3051720" y="1307042"/>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Cytoplasm Segmentation</a:t>
          </a:r>
        </a:p>
      </dsp:txBody>
      <dsp:txXfrm>
        <a:off x="3051720" y="1307042"/>
        <a:ext cx="1835546" cy="917773"/>
      </dsp:txXfrm>
    </dsp:sp>
    <dsp:sp modelId="{3DAA89B2-1146-4701-9999-1F475062C2FB}">
      <dsp:nvSpPr>
        <dsp:cNvPr id="0" name=""/>
        <dsp:cNvSpPr/>
      </dsp:nvSpPr>
      <dsp:spPr>
        <a:xfrm>
          <a:off x="3510607" y="2610280"/>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Segment Each Channel</a:t>
          </a:r>
        </a:p>
      </dsp:txBody>
      <dsp:txXfrm>
        <a:off x="3510607" y="2610280"/>
        <a:ext cx="1835546" cy="917773"/>
      </dsp:txXfrm>
    </dsp:sp>
    <dsp:sp modelId="{06ECFB56-2F43-4F09-905D-937559E818A5}">
      <dsp:nvSpPr>
        <dsp:cNvPr id="0" name=""/>
        <dsp:cNvSpPr/>
      </dsp:nvSpPr>
      <dsp:spPr>
        <a:xfrm>
          <a:off x="3510607" y="3913518"/>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Apply </a:t>
          </a:r>
          <a:r>
            <a:rPr lang="en-US" sz="2100" kern="1200" dirty="0" err="1"/>
            <a:t>Cyto</a:t>
          </a:r>
          <a:r>
            <a:rPr lang="en-US" sz="2100" kern="1200" dirty="0"/>
            <a:t> Mask to each channel</a:t>
          </a:r>
        </a:p>
      </dsp:txBody>
      <dsp:txXfrm>
        <a:off x="3510607" y="3913518"/>
        <a:ext cx="1835546" cy="917773"/>
      </dsp:txXfrm>
    </dsp:sp>
    <dsp:sp modelId="{9CCF648E-1147-42F8-A77A-6873AD4B72FC}">
      <dsp:nvSpPr>
        <dsp:cNvPr id="0" name=""/>
        <dsp:cNvSpPr/>
      </dsp:nvSpPr>
      <dsp:spPr>
        <a:xfrm>
          <a:off x="3510607" y="5216756"/>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Cluster Data</a:t>
          </a:r>
        </a:p>
      </dsp:txBody>
      <dsp:txXfrm>
        <a:off x="3510607" y="5216756"/>
        <a:ext cx="1835546" cy="917773"/>
      </dsp:txXfrm>
    </dsp:sp>
    <dsp:sp modelId="{AA03F6AC-DECC-4A3F-B1E7-25691C6984D4}">
      <dsp:nvSpPr>
        <dsp:cNvPr id="0" name=""/>
        <dsp:cNvSpPr/>
      </dsp:nvSpPr>
      <dsp:spPr>
        <a:xfrm>
          <a:off x="5272732" y="1307042"/>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Nuclei Segmentation</a:t>
          </a:r>
        </a:p>
      </dsp:txBody>
      <dsp:txXfrm>
        <a:off x="5272732" y="1307042"/>
        <a:ext cx="1835546" cy="917773"/>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636F2-1EC9-5002-A3AE-09BB523CC2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DA3208-CCEA-E649-87C3-4DF952897E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6273040-9B11-B61E-2D8F-53F4FFD2F16A}"/>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5" name="Footer Placeholder 4">
            <a:extLst>
              <a:ext uri="{FF2B5EF4-FFF2-40B4-BE49-F238E27FC236}">
                <a16:creationId xmlns:a16="http://schemas.microsoft.com/office/drawing/2014/main" id="{9BB9805A-0609-F537-0C2F-18F403101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6B98B6-E737-BFFC-6AF1-AC109865036D}"/>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1645903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EF150-8851-6615-F217-0A2A1A9A3B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068593-9CD0-1724-2217-C847CF4A5C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41972D-F5CB-FD0C-70D3-83B1DBADD9FC}"/>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5" name="Footer Placeholder 4">
            <a:extLst>
              <a:ext uri="{FF2B5EF4-FFF2-40B4-BE49-F238E27FC236}">
                <a16:creationId xmlns:a16="http://schemas.microsoft.com/office/drawing/2014/main" id="{07E85AF1-D4D3-F657-8082-7451989573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4186B7-D974-67DD-716B-2E58428F9FFC}"/>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3150406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A10CA6-0FDA-EA78-AB33-C6E697D42F8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FCB4FC-2364-5029-9B31-455CF00666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821EBC-EAFB-4CA9-2D3B-DD81A670F067}"/>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5" name="Footer Placeholder 4">
            <a:extLst>
              <a:ext uri="{FF2B5EF4-FFF2-40B4-BE49-F238E27FC236}">
                <a16:creationId xmlns:a16="http://schemas.microsoft.com/office/drawing/2014/main" id="{F900221D-88EE-7AF1-6D37-146C38D1E5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8C0AF6-E3A3-3726-41C5-DFF781B14C7C}"/>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683583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B97BA-6D7F-A868-F174-DF52C94D9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B9A708-DB59-956B-7A0E-B722809A033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D738B1-8B46-408A-36C7-ADFD2D842D45}"/>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5" name="Footer Placeholder 4">
            <a:extLst>
              <a:ext uri="{FF2B5EF4-FFF2-40B4-BE49-F238E27FC236}">
                <a16:creationId xmlns:a16="http://schemas.microsoft.com/office/drawing/2014/main" id="{3E00BDFA-A443-6251-8537-7602D800FA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772EF3-1A5C-C3EC-4A43-65A5D21DD937}"/>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6121267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38984-E81F-6C42-0266-FF78EDC0A6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DB39AF8-9B63-8A1F-E0AA-481C85A167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D33C74-F6A5-7939-B60A-7ACD04E3DF73}"/>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5" name="Footer Placeholder 4">
            <a:extLst>
              <a:ext uri="{FF2B5EF4-FFF2-40B4-BE49-F238E27FC236}">
                <a16:creationId xmlns:a16="http://schemas.microsoft.com/office/drawing/2014/main" id="{13565F7F-EBC9-82A6-62ED-355351986E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E54337-75D1-A29A-D147-BA142D0BAE24}"/>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2512189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322E7-0196-9C9B-8BE7-43EF7B2FA9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6147AC-D2A7-263F-97A9-8CB0F8385A1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91C063-0A0F-2A29-D931-57C7824CF5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BA738B-DE4D-13AA-3E2E-90AA6921B606}"/>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6" name="Footer Placeholder 5">
            <a:extLst>
              <a:ext uri="{FF2B5EF4-FFF2-40B4-BE49-F238E27FC236}">
                <a16:creationId xmlns:a16="http://schemas.microsoft.com/office/drawing/2014/main" id="{8CB08713-0962-4898-5972-A9E25EB9CE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D7DFEF-77B8-A8B8-D624-9643836C3D9D}"/>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1634920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06F06-59DF-93A5-B756-DF95FB6BA3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227204-298B-EA72-6DB8-3B31580724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88E1D4-44A8-7002-6FD3-211F049D86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60919D-827A-6D4C-1750-417C2B04DD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304D5D-DFD3-A227-980F-5AA53251A3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E0CF847-C968-69E9-4AAB-B39408EC1F5A}"/>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8" name="Footer Placeholder 7">
            <a:extLst>
              <a:ext uri="{FF2B5EF4-FFF2-40B4-BE49-F238E27FC236}">
                <a16:creationId xmlns:a16="http://schemas.microsoft.com/office/drawing/2014/main" id="{FAE7469C-8845-C48F-2090-E3957FE860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ACDD883-9DC3-C7F2-ABDC-577643D96C23}"/>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29363442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808E2-368A-F332-8B8A-20DFBCB848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13C2B6-F060-8180-B4DD-385014DA1150}"/>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4" name="Footer Placeholder 3">
            <a:extLst>
              <a:ext uri="{FF2B5EF4-FFF2-40B4-BE49-F238E27FC236}">
                <a16:creationId xmlns:a16="http://schemas.microsoft.com/office/drawing/2014/main" id="{FF8F1C11-46D3-D223-49B7-96D3BE9302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52240D-C495-0F0F-4C45-6AD244EC9C6D}"/>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1735043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9758AB-815A-571F-4F86-64B165BC386D}"/>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3" name="Footer Placeholder 2">
            <a:extLst>
              <a:ext uri="{FF2B5EF4-FFF2-40B4-BE49-F238E27FC236}">
                <a16:creationId xmlns:a16="http://schemas.microsoft.com/office/drawing/2014/main" id="{35657220-4128-F53D-3CFB-B94227AC6D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F8FDF0-7DD0-E4FC-23EC-525B3D9604E4}"/>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837417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1A8C6-6D37-074D-6E1A-7BA2071AB6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9A6EB69-8F26-7EC4-0F77-F8275D0D9D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663D17-39A6-8FF9-8BD5-4FF8992EC7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497FA7-FE9B-649D-FFB9-575407CB5F6A}"/>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6" name="Footer Placeholder 5">
            <a:extLst>
              <a:ext uri="{FF2B5EF4-FFF2-40B4-BE49-F238E27FC236}">
                <a16:creationId xmlns:a16="http://schemas.microsoft.com/office/drawing/2014/main" id="{4C602244-144E-F14F-F3C7-75EB38AC06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FBB95F-CC39-6894-C18C-BB89B63F7680}"/>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2174759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B86F4-5E3F-59C5-8F84-372CE452D1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BCEA0A-8CCD-B71A-AD40-67FBD23EB8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1B3122-D6DB-E8CC-3D4D-4C0C6E930F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8017C0-6FF3-6A36-4CA8-1C7EE07A66A4}"/>
              </a:ext>
            </a:extLst>
          </p:cNvPr>
          <p:cNvSpPr>
            <a:spLocks noGrp="1"/>
          </p:cNvSpPr>
          <p:nvPr>
            <p:ph type="dt" sz="half" idx="10"/>
          </p:nvPr>
        </p:nvSpPr>
        <p:spPr/>
        <p:txBody>
          <a:bodyPr/>
          <a:lstStyle/>
          <a:p>
            <a:fld id="{B48AD547-D4FA-4F79-9B54-B4EC78A7A66B}" type="datetimeFigureOut">
              <a:rPr lang="en-US" smtClean="0"/>
              <a:t>1/9/2024</a:t>
            </a:fld>
            <a:endParaRPr lang="en-US"/>
          </a:p>
        </p:txBody>
      </p:sp>
      <p:sp>
        <p:nvSpPr>
          <p:cNvPr id="6" name="Footer Placeholder 5">
            <a:extLst>
              <a:ext uri="{FF2B5EF4-FFF2-40B4-BE49-F238E27FC236}">
                <a16:creationId xmlns:a16="http://schemas.microsoft.com/office/drawing/2014/main" id="{578CE37E-5162-BEDB-8B51-18ED9FD081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5DBA6-AADD-5E9C-A9C1-0FB2E3AD1FD8}"/>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2229957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5AE303-F803-D3E1-FE47-E34F2980B2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797C43-89AD-FA71-F20B-9BA892CA13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1C3861-4E55-848A-5D18-1AAA7049D8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8AD547-D4FA-4F79-9B54-B4EC78A7A66B}" type="datetimeFigureOut">
              <a:rPr lang="en-US" smtClean="0"/>
              <a:t>1/9/2024</a:t>
            </a:fld>
            <a:endParaRPr lang="en-US"/>
          </a:p>
        </p:txBody>
      </p:sp>
      <p:sp>
        <p:nvSpPr>
          <p:cNvPr id="5" name="Footer Placeholder 4">
            <a:extLst>
              <a:ext uri="{FF2B5EF4-FFF2-40B4-BE49-F238E27FC236}">
                <a16:creationId xmlns:a16="http://schemas.microsoft.com/office/drawing/2014/main" id="{E31DE2AD-3941-5485-0B67-88FCD33B1F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DD4CFD-AFD7-C1E4-6DF6-94F4362355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917E90-339D-48E1-B013-355EFECF3733}" type="slidenum">
              <a:rPr lang="en-US" smtClean="0"/>
              <a:t>‹#›</a:t>
            </a:fld>
            <a:endParaRPr lang="en-US"/>
          </a:p>
        </p:txBody>
      </p:sp>
    </p:spTree>
    <p:extLst>
      <p:ext uri="{BB962C8B-B14F-4D97-AF65-F5344CB8AC3E}">
        <p14:creationId xmlns:p14="http://schemas.microsoft.com/office/powerpoint/2010/main" val="30199584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BC75-4308-78ED-E159-70FA40DD1945}"/>
              </a:ext>
            </a:extLst>
          </p:cNvPr>
          <p:cNvSpPr>
            <a:spLocks noGrp="1"/>
          </p:cNvSpPr>
          <p:nvPr>
            <p:ph type="ctrTitle"/>
          </p:nvPr>
        </p:nvSpPr>
        <p:spPr/>
        <p:txBody>
          <a:bodyPr/>
          <a:lstStyle/>
          <a:p>
            <a:r>
              <a:rPr lang="en-US" dirty="0" err="1"/>
              <a:t>Sorger</a:t>
            </a:r>
            <a:r>
              <a:rPr lang="en-US" dirty="0"/>
              <a:t> Lab and Data Extraction</a:t>
            </a:r>
          </a:p>
        </p:txBody>
      </p:sp>
      <p:sp>
        <p:nvSpPr>
          <p:cNvPr id="3" name="Subtitle 2">
            <a:extLst>
              <a:ext uri="{FF2B5EF4-FFF2-40B4-BE49-F238E27FC236}">
                <a16:creationId xmlns:a16="http://schemas.microsoft.com/office/drawing/2014/main" id="{3385E307-69FD-529E-882F-FDB99C12910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276722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1C71-3464-0835-82C9-06D560A9DC5C}"/>
              </a:ext>
            </a:extLst>
          </p:cNvPr>
          <p:cNvSpPr>
            <a:spLocks noGrp="1"/>
          </p:cNvSpPr>
          <p:nvPr>
            <p:ph type="title"/>
          </p:nvPr>
        </p:nvSpPr>
        <p:spPr>
          <a:xfrm>
            <a:off x="0" y="-379950"/>
            <a:ext cx="10515600" cy="1325563"/>
          </a:xfrm>
        </p:spPr>
        <p:txBody>
          <a:bodyPr/>
          <a:lstStyle/>
          <a:p>
            <a:r>
              <a:rPr lang="en-US" dirty="0"/>
              <a:t>Cell pose partially trained HIL network</a:t>
            </a:r>
          </a:p>
        </p:txBody>
      </p:sp>
      <p:pic>
        <p:nvPicPr>
          <p:cNvPr id="7" name="Content Placeholder 6">
            <a:extLst>
              <a:ext uri="{FF2B5EF4-FFF2-40B4-BE49-F238E27FC236}">
                <a16:creationId xmlns:a16="http://schemas.microsoft.com/office/drawing/2014/main" id="{59630DA7-82D6-8D8F-6B1A-C966A46739C1}"/>
              </a:ext>
            </a:extLst>
          </p:cNvPr>
          <p:cNvPicPr>
            <a:picLocks noGrp="1" noChangeAspect="1"/>
          </p:cNvPicPr>
          <p:nvPr>
            <p:ph idx="1"/>
          </p:nvPr>
        </p:nvPicPr>
        <p:blipFill>
          <a:blip r:embed="rId2"/>
          <a:stretch>
            <a:fillRect/>
          </a:stretch>
        </p:blipFill>
        <p:spPr>
          <a:xfrm>
            <a:off x="3580899" y="3869547"/>
            <a:ext cx="5788726" cy="2983242"/>
          </a:xfrm>
        </p:spPr>
      </p:pic>
      <p:pic>
        <p:nvPicPr>
          <p:cNvPr id="5" name="Picture 4">
            <a:extLst>
              <a:ext uri="{FF2B5EF4-FFF2-40B4-BE49-F238E27FC236}">
                <a16:creationId xmlns:a16="http://schemas.microsoft.com/office/drawing/2014/main" id="{274E30FB-828D-DBDF-9FF4-B8B10893FD26}"/>
              </a:ext>
            </a:extLst>
          </p:cNvPr>
          <p:cNvPicPr>
            <a:picLocks noChangeAspect="1"/>
          </p:cNvPicPr>
          <p:nvPr/>
        </p:nvPicPr>
        <p:blipFill>
          <a:blip r:embed="rId3"/>
          <a:stretch>
            <a:fillRect/>
          </a:stretch>
        </p:blipFill>
        <p:spPr>
          <a:xfrm>
            <a:off x="3486637" y="805712"/>
            <a:ext cx="5977251" cy="3063835"/>
          </a:xfrm>
          <a:prstGeom prst="rect">
            <a:avLst/>
          </a:prstGeom>
        </p:spPr>
      </p:pic>
    </p:spTree>
    <p:extLst>
      <p:ext uri="{BB962C8B-B14F-4D97-AF65-F5344CB8AC3E}">
        <p14:creationId xmlns:p14="http://schemas.microsoft.com/office/powerpoint/2010/main" val="3536069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E1CC5-0FE4-2834-7FD3-AE03C3E1F79B}"/>
              </a:ext>
            </a:extLst>
          </p:cNvPr>
          <p:cNvSpPr>
            <a:spLocks noGrp="1"/>
          </p:cNvSpPr>
          <p:nvPr>
            <p:ph type="ctrTitle"/>
          </p:nvPr>
        </p:nvSpPr>
        <p:spPr>
          <a:xfrm>
            <a:off x="1524000" y="1122363"/>
            <a:ext cx="9144000" cy="973856"/>
          </a:xfrm>
        </p:spPr>
        <p:txBody>
          <a:bodyPr/>
          <a:lstStyle/>
          <a:p>
            <a:r>
              <a:rPr lang="en-US" dirty="0"/>
              <a:t>Noise2Void demo</a:t>
            </a:r>
          </a:p>
        </p:txBody>
      </p:sp>
      <p:sp>
        <p:nvSpPr>
          <p:cNvPr id="3" name="Subtitle 2">
            <a:extLst>
              <a:ext uri="{FF2B5EF4-FFF2-40B4-BE49-F238E27FC236}">
                <a16:creationId xmlns:a16="http://schemas.microsoft.com/office/drawing/2014/main" id="{32A4E2BA-4432-DA39-14CC-7C5D44F2245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12549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F4C67-C874-A40D-FBC9-FFEA5EA7F910}"/>
              </a:ext>
            </a:extLst>
          </p:cNvPr>
          <p:cNvSpPr>
            <a:spLocks noGrp="1"/>
          </p:cNvSpPr>
          <p:nvPr>
            <p:ph type="title"/>
          </p:nvPr>
        </p:nvSpPr>
        <p:spPr>
          <a:xfrm>
            <a:off x="0" y="0"/>
            <a:ext cx="10515600" cy="661418"/>
          </a:xfrm>
        </p:spPr>
        <p:txBody>
          <a:bodyPr>
            <a:normAutofit fontScale="90000"/>
          </a:bodyPr>
          <a:lstStyle/>
          <a:p>
            <a:r>
              <a:rPr lang="en-US" dirty="0"/>
              <a:t>DAPI</a:t>
            </a:r>
          </a:p>
        </p:txBody>
      </p:sp>
      <p:pic>
        <p:nvPicPr>
          <p:cNvPr id="5" name="Picture 4">
            <a:extLst>
              <a:ext uri="{FF2B5EF4-FFF2-40B4-BE49-F238E27FC236}">
                <a16:creationId xmlns:a16="http://schemas.microsoft.com/office/drawing/2014/main" id="{EA9DF2E9-BEA6-8021-3847-83D1F142F368}"/>
              </a:ext>
            </a:extLst>
          </p:cNvPr>
          <p:cNvPicPr>
            <a:picLocks noChangeAspect="1"/>
          </p:cNvPicPr>
          <p:nvPr/>
        </p:nvPicPr>
        <p:blipFill>
          <a:blip r:embed="rId2"/>
          <a:stretch>
            <a:fillRect/>
          </a:stretch>
        </p:blipFill>
        <p:spPr>
          <a:xfrm>
            <a:off x="862642" y="827418"/>
            <a:ext cx="10757140" cy="5745210"/>
          </a:xfrm>
          <a:prstGeom prst="rect">
            <a:avLst/>
          </a:prstGeom>
        </p:spPr>
      </p:pic>
    </p:spTree>
    <p:extLst>
      <p:ext uri="{BB962C8B-B14F-4D97-AF65-F5344CB8AC3E}">
        <p14:creationId xmlns:p14="http://schemas.microsoft.com/office/powerpoint/2010/main" val="3741322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6C227-6E56-67F0-38A0-A2BEAFA0E113}"/>
              </a:ext>
            </a:extLst>
          </p:cNvPr>
          <p:cNvSpPr>
            <a:spLocks noGrp="1"/>
          </p:cNvSpPr>
          <p:nvPr>
            <p:ph type="title"/>
          </p:nvPr>
        </p:nvSpPr>
        <p:spPr>
          <a:xfrm>
            <a:off x="61823" y="0"/>
            <a:ext cx="10515600" cy="971969"/>
          </a:xfrm>
        </p:spPr>
        <p:txBody>
          <a:bodyPr/>
          <a:lstStyle/>
          <a:p>
            <a:r>
              <a:rPr lang="en-US" dirty="0"/>
              <a:t>EPCAM</a:t>
            </a:r>
          </a:p>
        </p:txBody>
      </p:sp>
      <p:pic>
        <p:nvPicPr>
          <p:cNvPr id="5" name="Picture 4">
            <a:extLst>
              <a:ext uri="{FF2B5EF4-FFF2-40B4-BE49-F238E27FC236}">
                <a16:creationId xmlns:a16="http://schemas.microsoft.com/office/drawing/2014/main" id="{3A1B6451-96E2-9029-3B40-B129D2A82E4E}"/>
              </a:ext>
            </a:extLst>
          </p:cNvPr>
          <p:cNvPicPr>
            <a:picLocks noChangeAspect="1"/>
          </p:cNvPicPr>
          <p:nvPr/>
        </p:nvPicPr>
        <p:blipFill>
          <a:blip r:embed="rId2"/>
          <a:stretch>
            <a:fillRect/>
          </a:stretch>
        </p:blipFill>
        <p:spPr>
          <a:xfrm>
            <a:off x="0" y="778343"/>
            <a:ext cx="12192000" cy="6079657"/>
          </a:xfrm>
          <a:prstGeom prst="rect">
            <a:avLst/>
          </a:prstGeom>
        </p:spPr>
      </p:pic>
    </p:spTree>
    <p:extLst>
      <p:ext uri="{BB962C8B-B14F-4D97-AF65-F5344CB8AC3E}">
        <p14:creationId xmlns:p14="http://schemas.microsoft.com/office/powerpoint/2010/main" val="3968542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C1AF1-0870-A997-DBE9-F6F28C09B956}"/>
              </a:ext>
            </a:extLst>
          </p:cNvPr>
          <p:cNvSpPr>
            <a:spLocks noGrp="1"/>
          </p:cNvSpPr>
          <p:nvPr>
            <p:ph type="title"/>
          </p:nvPr>
        </p:nvSpPr>
        <p:spPr>
          <a:xfrm>
            <a:off x="182592" y="0"/>
            <a:ext cx="10515600" cy="695924"/>
          </a:xfrm>
        </p:spPr>
        <p:txBody>
          <a:bodyPr/>
          <a:lstStyle/>
          <a:p>
            <a:r>
              <a:rPr lang="en-US" dirty="0"/>
              <a:t>A555_cycle1</a:t>
            </a:r>
          </a:p>
        </p:txBody>
      </p:sp>
      <p:pic>
        <p:nvPicPr>
          <p:cNvPr id="5" name="Picture 4">
            <a:extLst>
              <a:ext uri="{FF2B5EF4-FFF2-40B4-BE49-F238E27FC236}">
                <a16:creationId xmlns:a16="http://schemas.microsoft.com/office/drawing/2014/main" id="{DF2D0CF3-CFDB-BB87-8CE6-0054FB983A8B}"/>
              </a:ext>
            </a:extLst>
          </p:cNvPr>
          <p:cNvPicPr>
            <a:picLocks noChangeAspect="1"/>
          </p:cNvPicPr>
          <p:nvPr/>
        </p:nvPicPr>
        <p:blipFill>
          <a:blip r:embed="rId2"/>
          <a:stretch>
            <a:fillRect/>
          </a:stretch>
        </p:blipFill>
        <p:spPr>
          <a:xfrm>
            <a:off x="3054886" y="0"/>
            <a:ext cx="7409255" cy="3917879"/>
          </a:xfrm>
          <a:prstGeom prst="rect">
            <a:avLst/>
          </a:prstGeom>
        </p:spPr>
      </p:pic>
      <p:pic>
        <p:nvPicPr>
          <p:cNvPr id="7" name="Picture 6">
            <a:extLst>
              <a:ext uri="{FF2B5EF4-FFF2-40B4-BE49-F238E27FC236}">
                <a16:creationId xmlns:a16="http://schemas.microsoft.com/office/drawing/2014/main" id="{3FD2EC98-3F94-B9C1-CE42-9DD2FAE46116}"/>
              </a:ext>
            </a:extLst>
          </p:cNvPr>
          <p:cNvPicPr>
            <a:picLocks noChangeAspect="1"/>
          </p:cNvPicPr>
          <p:nvPr/>
        </p:nvPicPr>
        <p:blipFill>
          <a:blip r:embed="rId3"/>
          <a:stretch>
            <a:fillRect/>
          </a:stretch>
        </p:blipFill>
        <p:spPr>
          <a:xfrm>
            <a:off x="1649082" y="3818234"/>
            <a:ext cx="10220865" cy="3060402"/>
          </a:xfrm>
          <a:prstGeom prst="rect">
            <a:avLst/>
          </a:prstGeom>
        </p:spPr>
      </p:pic>
    </p:spTree>
    <p:extLst>
      <p:ext uri="{BB962C8B-B14F-4D97-AF65-F5344CB8AC3E}">
        <p14:creationId xmlns:p14="http://schemas.microsoft.com/office/powerpoint/2010/main" val="1747301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30A76-BD6A-D8A2-8ABB-FA27EED60DE2}"/>
              </a:ext>
            </a:extLst>
          </p:cNvPr>
          <p:cNvSpPr>
            <a:spLocks noGrp="1"/>
          </p:cNvSpPr>
          <p:nvPr>
            <p:ph type="title"/>
          </p:nvPr>
        </p:nvSpPr>
        <p:spPr>
          <a:xfrm>
            <a:off x="0" y="0"/>
            <a:ext cx="10515600" cy="540222"/>
          </a:xfrm>
        </p:spPr>
        <p:txBody>
          <a:bodyPr>
            <a:noAutofit/>
          </a:bodyPr>
          <a:lstStyle/>
          <a:p>
            <a:r>
              <a:rPr lang="en-US" sz="3200" dirty="0"/>
              <a:t>Recommended Processing Workflow</a:t>
            </a:r>
          </a:p>
        </p:txBody>
      </p:sp>
      <p:sp>
        <p:nvSpPr>
          <p:cNvPr id="8" name="TextBox 7">
            <a:extLst>
              <a:ext uri="{FF2B5EF4-FFF2-40B4-BE49-F238E27FC236}">
                <a16:creationId xmlns:a16="http://schemas.microsoft.com/office/drawing/2014/main" id="{A07D09CC-0410-AE68-A3CD-1C8B3C3BD27A}"/>
              </a:ext>
            </a:extLst>
          </p:cNvPr>
          <p:cNvSpPr txBox="1"/>
          <p:nvPr/>
        </p:nvSpPr>
        <p:spPr>
          <a:xfrm>
            <a:off x="191312" y="674986"/>
            <a:ext cx="11862143" cy="4247317"/>
          </a:xfrm>
          <a:prstGeom prst="rect">
            <a:avLst/>
          </a:prstGeom>
          <a:noFill/>
        </p:spPr>
        <p:txBody>
          <a:bodyPr wrap="square" rtlCol="0">
            <a:spAutoFit/>
          </a:bodyPr>
          <a:lstStyle/>
          <a:p>
            <a:pPr marL="342900" indent="-342900">
              <a:buFont typeface="+mj-lt"/>
              <a:buAutoNum type="arabicPeriod"/>
            </a:pPr>
            <a:r>
              <a:rPr lang="en-US" sz="2400" dirty="0">
                <a:solidFill>
                  <a:srgbClr val="00B050"/>
                </a:solidFill>
              </a:rPr>
              <a:t>Bleached image subtraction</a:t>
            </a:r>
          </a:p>
          <a:p>
            <a:pPr marL="342900" indent="-342900">
              <a:buFont typeface="+mj-lt"/>
              <a:buAutoNum type="arabicPeriod"/>
            </a:pPr>
            <a:r>
              <a:rPr lang="en-US" sz="2400" dirty="0">
                <a:solidFill>
                  <a:srgbClr val="00B050"/>
                </a:solidFill>
              </a:rPr>
              <a:t>Flatten illumination via </a:t>
            </a:r>
            <a:r>
              <a:rPr lang="en-US" sz="2400" dirty="0" err="1">
                <a:solidFill>
                  <a:srgbClr val="00B050"/>
                </a:solidFill>
              </a:rPr>
              <a:t>BaSiC</a:t>
            </a:r>
            <a:r>
              <a:rPr lang="en-US" sz="2400" dirty="0">
                <a:solidFill>
                  <a:srgbClr val="00B050"/>
                </a:solidFill>
              </a:rPr>
              <a:t> (current implementation is sloppy, need to actually establish reference images)</a:t>
            </a:r>
          </a:p>
          <a:p>
            <a:pPr marL="342900" indent="-342900">
              <a:buFont typeface="+mj-lt"/>
              <a:buAutoNum type="arabicPeriod"/>
            </a:pPr>
            <a:r>
              <a:rPr lang="en-US" sz="2400" dirty="0">
                <a:solidFill>
                  <a:srgbClr val="00B050"/>
                </a:solidFill>
              </a:rPr>
              <a:t>Rolling Ball </a:t>
            </a:r>
            <a:r>
              <a:rPr lang="en-US" sz="2400" dirty="0" err="1">
                <a:solidFill>
                  <a:srgbClr val="00B050"/>
                </a:solidFill>
              </a:rPr>
              <a:t>backgnd</a:t>
            </a:r>
            <a:r>
              <a:rPr lang="en-US" sz="2400" dirty="0">
                <a:solidFill>
                  <a:srgbClr val="00B050"/>
                </a:solidFill>
              </a:rPr>
              <a:t> subtraction</a:t>
            </a:r>
          </a:p>
          <a:p>
            <a:pPr marL="342900" indent="-342900">
              <a:buFont typeface="+mj-lt"/>
              <a:buAutoNum type="arabicPeriod"/>
            </a:pPr>
            <a:r>
              <a:rPr lang="en-US" sz="2400" dirty="0">
                <a:solidFill>
                  <a:srgbClr val="00B050"/>
                </a:solidFill>
              </a:rPr>
              <a:t>N2V</a:t>
            </a:r>
          </a:p>
          <a:p>
            <a:pPr marL="342900" indent="-342900">
              <a:buFont typeface="+mj-lt"/>
              <a:buAutoNum type="arabicPeriod"/>
            </a:pPr>
            <a:r>
              <a:rPr lang="en-US" sz="2400" dirty="0" err="1">
                <a:solidFill>
                  <a:schemeClr val="accent2">
                    <a:lumMod val="75000"/>
                  </a:schemeClr>
                </a:solidFill>
              </a:rPr>
              <a:t>unMISCH</a:t>
            </a:r>
            <a:r>
              <a:rPr lang="en-US" sz="2400" dirty="0">
                <a:solidFill>
                  <a:schemeClr val="accent2">
                    <a:lumMod val="75000"/>
                  </a:schemeClr>
                </a:solidFill>
              </a:rPr>
              <a:t> (nuclei), option in </a:t>
            </a:r>
            <a:r>
              <a:rPr lang="en-US" sz="2400" dirty="0" err="1">
                <a:solidFill>
                  <a:schemeClr val="accent2">
                    <a:lumMod val="75000"/>
                  </a:schemeClr>
                </a:solidFill>
              </a:rPr>
              <a:t>StarDist</a:t>
            </a:r>
            <a:endParaRPr lang="en-US" sz="2400" dirty="0">
              <a:solidFill>
                <a:schemeClr val="accent2">
                  <a:lumMod val="75000"/>
                </a:schemeClr>
              </a:solidFill>
            </a:endParaRPr>
          </a:p>
          <a:p>
            <a:pPr marL="342900" indent="-342900">
              <a:buFont typeface="+mj-lt"/>
              <a:buAutoNum type="arabicPeriod"/>
            </a:pPr>
            <a:r>
              <a:rPr lang="en-US" sz="2400" dirty="0">
                <a:solidFill>
                  <a:schemeClr val="accent2">
                    <a:lumMod val="75000"/>
                  </a:schemeClr>
                </a:solidFill>
              </a:rPr>
              <a:t>Use a nuclear based approx. method and or </a:t>
            </a:r>
            <a:r>
              <a:rPr lang="en-US" sz="2400" dirty="0" err="1">
                <a:solidFill>
                  <a:schemeClr val="accent2">
                    <a:lumMod val="75000"/>
                  </a:schemeClr>
                </a:solidFill>
              </a:rPr>
              <a:t>CellPose</a:t>
            </a:r>
            <a:endParaRPr lang="en-US" sz="2400" dirty="0">
              <a:solidFill>
                <a:schemeClr val="accent2">
                  <a:lumMod val="75000"/>
                </a:schemeClr>
              </a:solidFill>
            </a:endParaRPr>
          </a:p>
          <a:p>
            <a:pPr marL="342900" indent="-342900">
              <a:buFont typeface="+mj-lt"/>
              <a:buAutoNum type="arabicPeriod"/>
            </a:pPr>
            <a:r>
              <a:rPr lang="en-US" sz="2400" dirty="0" err="1">
                <a:solidFill>
                  <a:schemeClr val="accent2">
                    <a:lumMod val="75000"/>
                  </a:schemeClr>
                </a:solidFill>
              </a:rPr>
              <a:t>iLastic</a:t>
            </a:r>
            <a:r>
              <a:rPr lang="en-US" sz="2400" dirty="0">
                <a:solidFill>
                  <a:schemeClr val="accent2">
                    <a:lumMod val="75000"/>
                  </a:schemeClr>
                </a:solidFill>
              </a:rPr>
              <a:t> or Otsu models for all other channels</a:t>
            </a:r>
          </a:p>
          <a:p>
            <a:pPr marL="342900" indent="-342900">
              <a:buFont typeface="+mj-lt"/>
              <a:buAutoNum type="arabicPeriod"/>
            </a:pPr>
            <a:r>
              <a:rPr lang="en-US" sz="2400" dirty="0">
                <a:solidFill>
                  <a:srgbClr val="0070C0"/>
                </a:solidFill>
              </a:rPr>
              <a:t>Cluster and visualize via </a:t>
            </a:r>
            <a:r>
              <a:rPr lang="en-US" sz="2400" dirty="0" err="1">
                <a:solidFill>
                  <a:srgbClr val="0070C0"/>
                </a:solidFill>
              </a:rPr>
              <a:t>scimap</a:t>
            </a:r>
            <a:r>
              <a:rPr lang="en-US" sz="2400" dirty="0">
                <a:solidFill>
                  <a:srgbClr val="0070C0"/>
                </a:solidFill>
              </a:rPr>
              <a:t> and Minerva (I haven’t investigated this area yet)</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
        <p:nvSpPr>
          <p:cNvPr id="9" name="TextBox 8">
            <a:extLst>
              <a:ext uri="{FF2B5EF4-FFF2-40B4-BE49-F238E27FC236}">
                <a16:creationId xmlns:a16="http://schemas.microsoft.com/office/drawing/2014/main" id="{CDB09908-5F1E-F6F7-7A32-D7965415BF96}"/>
              </a:ext>
            </a:extLst>
          </p:cNvPr>
          <p:cNvSpPr txBox="1"/>
          <p:nvPr/>
        </p:nvSpPr>
        <p:spPr>
          <a:xfrm>
            <a:off x="3694546" y="4982685"/>
            <a:ext cx="3527632" cy="1200329"/>
          </a:xfrm>
          <a:prstGeom prst="rect">
            <a:avLst/>
          </a:prstGeom>
          <a:noFill/>
        </p:spPr>
        <p:txBody>
          <a:bodyPr wrap="none" rtlCol="0">
            <a:spAutoFit/>
          </a:bodyPr>
          <a:lstStyle/>
          <a:p>
            <a:r>
              <a:rPr lang="en-US" sz="2400" dirty="0">
                <a:solidFill>
                  <a:srgbClr val="00B050"/>
                </a:solidFill>
              </a:rPr>
              <a:t>Green = processing</a:t>
            </a:r>
          </a:p>
          <a:p>
            <a:r>
              <a:rPr lang="en-US" sz="2400" dirty="0">
                <a:solidFill>
                  <a:schemeClr val="accent2">
                    <a:lumMod val="75000"/>
                  </a:schemeClr>
                </a:solidFill>
              </a:rPr>
              <a:t>Orange = segmentation</a:t>
            </a:r>
          </a:p>
          <a:p>
            <a:r>
              <a:rPr lang="en-US" sz="2400" dirty="0">
                <a:solidFill>
                  <a:srgbClr val="0070C0"/>
                </a:solidFill>
              </a:rPr>
              <a:t>Blue = cluster and visualize</a:t>
            </a:r>
          </a:p>
        </p:txBody>
      </p:sp>
    </p:spTree>
    <p:extLst>
      <p:ext uri="{BB962C8B-B14F-4D97-AF65-F5344CB8AC3E}">
        <p14:creationId xmlns:p14="http://schemas.microsoft.com/office/powerpoint/2010/main" val="258350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8A489-11D0-E625-4099-13941A240ECB}"/>
              </a:ext>
            </a:extLst>
          </p:cNvPr>
          <p:cNvSpPr>
            <a:spLocks noGrp="1"/>
          </p:cNvSpPr>
          <p:nvPr>
            <p:ph type="title"/>
          </p:nvPr>
        </p:nvSpPr>
        <p:spPr>
          <a:xfrm>
            <a:off x="0" y="0"/>
            <a:ext cx="10515600" cy="992619"/>
          </a:xfrm>
        </p:spPr>
        <p:txBody>
          <a:bodyPr>
            <a:normAutofit/>
          </a:bodyPr>
          <a:lstStyle/>
          <a:p>
            <a:r>
              <a:rPr lang="en-US" sz="3600" dirty="0"/>
              <a:t>Recommended Tasks to Complete</a:t>
            </a:r>
          </a:p>
        </p:txBody>
      </p:sp>
      <p:sp>
        <p:nvSpPr>
          <p:cNvPr id="3" name="Content Placeholder 2">
            <a:extLst>
              <a:ext uri="{FF2B5EF4-FFF2-40B4-BE49-F238E27FC236}">
                <a16:creationId xmlns:a16="http://schemas.microsoft.com/office/drawing/2014/main" id="{9A5117BD-E751-AE95-4122-695DAA048E25}"/>
              </a:ext>
            </a:extLst>
          </p:cNvPr>
          <p:cNvSpPr>
            <a:spLocks noGrp="1"/>
          </p:cNvSpPr>
          <p:nvPr>
            <p:ph idx="1"/>
          </p:nvPr>
        </p:nvSpPr>
        <p:spPr>
          <a:xfrm>
            <a:off x="0" y="923636"/>
            <a:ext cx="12192000" cy="5934363"/>
          </a:xfrm>
        </p:spPr>
        <p:txBody>
          <a:bodyPr>
            <a:normAutofit/>
          </a:bodyPr>
          <a:lstStyle/>
          <a:p>
            <a:r>
              <a:rPr lang="en-US" sz="1800" dirty="0"/>
              <a:t>Its very clear that the </a:t>
            </a:r>
            <a:r>
              <a:rPr lang="en-US" sz="1800" dirty="0" err="1"/>
              <a:t>mcMicro</a:t>
            </a:r>
            <a:r>
              <a:rPr lang="en-US" sz="1800" dirty="0"/>
              <a:t> pipeline is very designed and suited to our purposes. Everything recommended here is based on using it. </a:t>
            </a:r>
          </a:p>
          <a:p>
            <a:r>
              <a:rPr lang="en-US" sz="1800" dirty="0"/>
              <a:t>In no particular order of importance</a:t>
            </a:r>
          </a:p>
          <a:p>
            <a:pPr marL="800100" lvl="1" indent="-342900">
              <a:buFont typeface="+mj-lt"/>
              <a:buAutoNum type="arabicPeriod"/>
            </a:pPr>
            <a:r>
              <a:rPr lang="en-US" sz="1400" dirty="0"/>
              <a:t>Implement </a:t>
            </a:r>
            <a:r>
              <a:rPr lang="en-US" sz="1400" dirty="0" err="1"/>
              <a:t>mcMicro</a:t>
            </a:r>
            <a:r>
              <a:rPr lang="en-US" sz="1400" dirty="0"/>
              <a:t> on E2 (this has been started, but needs revisited so it doesn’t die)</a:t>
            </a:r>
          </a:p>
          <a:p>
            <a:pPr marL="800100" lvl="1" indent="-342900">
              <a:buFont typeface="+mj-lt"/>
              <a:buAutoNum type="arabicPeriod"/>
            </a:pPr>
            <a:r>
              <a:rPr lang="en-US" sz="1400" dirty="0"/>
              <a:t>Build local workstation for this application?</a:t>
            </a:r>
          </a:p>
          <a:p>
            <a:pPr marL="800100" lvl="1" indent="-342900">
              <a:buFont typeface="+mj-lt"/>
              <a:buAutoNum type="arabicPeriod"/>
            </a:pPr>
            <a:r>
              <a:rPr lang="en-US" sz="1400" dirty="0"/>
              <a:t>Understand how to build </a:t>
            </a:r>
            <a:r>
              <a:rPr lang="en-US" sz="1400" dirty="0" err="1"/>
              <a:t>iLastic</a:t>
            </a:r>
            <a:r>
              <a:rPr lang="en-US" sz="1400" dirty="0"/>
              <a:t> models</a:t>
            </a:r>
          </a:p>
          <a:p>
            <a:pPr marL="800100" lvl="1" indent="-342900">
              <a:buFont typeface="+mj-lt"/>
              <a:buAutoNum type="arabicPeriod"/>
            </a:pPr>
            <a:r>
              <a:rPr lang="en-US" sz="1400" dirty="0"/>
              <a:t>Understand how to build N2V models outside of ZeroCostDL4MIC environment (Can we quickly build them in E2?)</a:t>
            </a:r>
          </a:p>
          <a:p>
            <a:pPr marL="800100" lvl="1" indent="-342900">
              <a:buFont typeface="+mj-lt"/>
              <a:buAutoNum type="arabicPeriod"/>
            </a:pPr>
            <a:r>
              <a:rPr lang="en-US" sz="1400" dirty="0"/>
              <a:t>Train N2V, </a:t>
            </a:r>
            <a:r>
              <a:rPr lang="en-US" sz="1400" dirty="0" err="1"/>
              <a:t>iLastic</a:t>
            </a:r>
            <a:r>
              <a:rPr lang="en-US" sz="1400" dirty="0"/>
              <a:t>, </a:t>
            </a:r>
            <a:r>
              <a:rPr lang="en-US" sz="1400" dirty="0" err="1"/>
              <a:t>CellPose</a:t>
            </a:r>
            <a:r>
              <a:rPr lang="en-US" sz="1400" dirty="0"/>
              <a:t> models</a:t>
            </a:r>
          </a:p>
          <a:p>
            <a:pPr marL="800100" lvl="1" indent="-342900">
              <a:buFont typeface="+mj-lt"/>
              <a:buAutoNum type="arabicPeriod"/>
            </a:pPr>
            <a:r>
              <a:rPr lang="en-US" sz="1400" dirty="0"/>
              <a:t>Decide what channels to use for </a:t>
            </a:r>
            <a:r>
              <a:rPr lang="en-US" sz="1400" dirty="0" err="1"/>
              <a:t>Cellpose</a:t>
            </a:r>
            <a:r>
              <a:rPr lang="en-US" sz="1400" dirty="0"/>
              <a:t> model building</a:t>
            </a:r>
          </a:p>
          <a:p>
            <a:pPr marL="800100" lvl="1" indent="-342900">
              <a:buFont typeface="+mj-lt"/>
              <a:buAutoNum type="arabicPeriod"/>
            </a:pPr>
            <a:r>
              <a:rPr lang="en-US" sz="1400" dirty="0"/>
              <a:t>Add in Lamin stains into protocol to better segment nuclei</a:t>
            </a:r>
          </a:p>
          <a:p>
            <a:pPr marL="800100" lvl="1" indent="-342900">
              <a:buFont typeface="+mj-lt"/>
              <a:buAutoNum type="arabicPeriod"/>
            </a:pPr>
            <a:r>
              <a:rPr lang="en-US" sz="1400" dirty="0"/>
              <a:t>Validate and optimize desired stains</a:t>
            </a:r>
          </a:p>
          <a:p>
            <a:pPr marL="800100" lvl="1" indent="-342900">
              <a:buFont typeface="+mj-lt"/>
              <a:buAutoNum type="arabicPeriod"/>
            </a:pPr>
            <a:r>
              <a:rPr lang="en-US" sz="1400" dirty="0"/>
              <a:t>Understand exactly how every part of </a:t>
            </a:r>
            <a:r>
              <a:rPr lang="en-US" sz="1400" dirty="0" err="1"/>
              <a:t>mcmicro</a:t>
            </a:r>
            <a:r>
              <a:rPr lang="en-US" sz="1400" dirty="0"/>
              <a:t> works and everything about available modules in it</a:t>
            </a:r>
          </a:p>
          <a:p>
            <a:pPr marL="800100" lvl="1" indent="-342900">
              <a:buFont typeface="+mj-lt"/>
              <a:buAutoNum type="arabicPeriod"/>
            </a:pPr>
            <a:endParaRPr lang="en-US" sz="1400" dirty="0"/>
          </a:p>
          <a:p>
            <a:pPr marL="800100" lvl="1" indent="-342900">
              <a:buFont typeface="+mj-lt"/>
              <a:buAutoNum type="arabicPeriod"/>
            </a:pPr>
            <a:endParaRPr lang="en-US" sz="1400" dirty="0"/>
          </a:p>
        </p:txBody>
      </p:sp>
    </p:spTree>
    <p:extLst>
      <p:ext uri="{BB962C8B-B14F-4D97-AF65-F5344CB8AC3E}">
        <p14:creationId xmlns:p14="http://schemas.microsoft.com/office/powerpoint/2010/main" val="3885816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6E68F-5D06-BBC5-69FD-45B97F6E5AC9}"/>
              </a:ext>
            </a:extLst>
          </p:cNvPr>
          <p:cNvSpPr>
            <a:spLocks noGrp="1"/>
          </p:cNvSpPr>
          <p:nvPr>
            <p:ph type="title"/>
          </p:nvPr>
        </p:nvSpPr>
        <p:spPr>
          <a:xfrm>
            <a:off x="0" y="0"/>
            <a:ext cx="10515600" cy="395366"/>
          </a:xfrm>
        </p:spPr>
        <p:txBody>
          <a:bodyPr>
            <a:normAutofit fontScale="90000"/>
          </a:bodyPr>
          <a:lstStyle/>
          <a:p>
            <a:r>
              <a:rPr lang="en-US" dirty="0"/>
              <a:t>Flow Chart (How to Extract Data)</a:t>
            </a:r>
          </a:p>
        </p:txBody>
      </p:sp>
      <p:graphicFrame>
        <p:nvGraphicFramePr>
          <p:cNvPr id="5" name="Diagram 4">
            <a:extLst>
              <a:ext uri="{FF2B5EF4-FFF2-40B4-BE49-F238E27FC236}">
                <a16:creationId xmlns:a16="http://schemas.microsoft.com/office/drawing/2014/main" id="{58C67C19-4088-3BD8-DB2A-8E1BE61CBAF3}"/>
              </a:ext>
            </a:extLst>
          </p:cNvPr>
          <p:cNvGraphicFramePr/>
          <p:nvPr>
            <p:extLst>
              <p:ext uri="{D42A27DB-BD31-4B8C-83A1-F6EECF244321}">
                <p14:modId xmlns:p14="http://schemas.microsoft.com/office/powerpoint/2010/main" val="1449617835"/>
              </p:ext>
            </p:extLst>
          </p:nvPr>
        </p:nvGraphicFramePr>
        <p:xfrm>
          <a:off x="483858" y="638185"/>
          <a:ext cx="10160000" cy="61383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7" name="Straight Arrow Connector 6">
            <a:extLst>
              <a:ext uri="{FF2B5EF4-FFF2-40B4-BE49-F238E27FC236}">
                <a16:creationId xmlns:a16="http://schemas.microsoft.com/office/drawing/2014/main" id="{9E09ED67-538E-CEEA-F07D-5008DE5682AF}"/>
              </a:ext>
            </a:extLst>
          </p:cNvPr>
          <p:cNvCxnSpPr/>
          <p:nvPr/>
        </p:nvCxnSpPr>
        <p:spPr>
          <a:xfrm flipH="1">
            <a:off x="5368705" y="2426329"/>
            <a:ext cx="380245" cy="0"/>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4480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6F2C9-6D07-BEDD-B0AC-C46EF6EF38BC}"/>
              </a:ext>
            </a:extLst>
          </p:cNvPr>
          <p:cNvSpPr>
            <a:spLocks noGrp="1"/>
          </p:cNvSpPr>
          <p:nvPr>
            <p:ph type="title"/>
          </p:nvPr>
        </p:nvSpPr>
        <p:spPr>
          <a:xfrm>
            <a:off x="0" y="0"/>
            <a:ext cx="10515600" cy="854075"/>
          </a:xfrm>
        </p:spPr>
        <p:txBody>
          <a:bodyPr/>
          <a:lstStyle/>
          <a:p>
            <a:r>
              <a:rPr lang="en-US" dirty="0"/>
              <a:t>Nuclei Segmentation</a:t>
            </a:r>
          </a:p>
        </p:txBody>
      </p:sp>
      <p:sp>
        <p:nvSpPr>
          <p:cNvPr id="3" name="Content Placeholder 2">
            <a:extLst>
              <a:ext uri="{FF2B5EF4-FFF2-40B4-BE49-F238E27FC236}">
                <a16:creationId xmlns:a16="http://schemas.microsoft.com/office/drawing/2014/main" id="{5B69B2B0-A5FC-FE41-26F3-6C16C5AB34FD}"/>
              </a:ext>
            </a:extLst>
          </p:cNvPr>
          <p:cNvSpPr>
            <a:spLocks noGrp="1"/>
          </p:cNvSpPr>
          <p:nvPr>
            <p:ph idx="1"/>
          </p:nvPr>
        </p:nvSpPr>
        <p:spPr>
          <a:xfrm>
            <a:off x="154709" y="897082"/>
            <a:ext cx="10515600" cy="4000844"/>
          </a:xfrm>
        </p:spPr>
        <p:txBody>
          <a:bodyPr>
            <a:normAutofit/>
          </a:bodyPr>
          <a:lstStyle/>
          <a:p>
            <a:r>
              <a:rPr lang="en-US" sz="2000" dirty="0"/>
              <a:t>Originally thought was “solved” problem</a:t>
            </a:r>
          </a:p>
          <a:p>
            <a:r>
              <a:rPr lang="en-US" sz="2000" dirty="0"/>
              <a:t>Only “solved” for 2D monolayer cultures</a:t>
            </a:r>
          </a:p>
          <a:p>
            <a:r>
              <a:rPr lang="en-US" sz="2000" dirty="0"/>
              <a:t>Tissue still unsolved and moderately challenging</a:t>
            </a:r>
          </a:p>
          <a:p>
            <a:r>
              <a:rPr lang="en-US" sz="2000" dirty="0" err="1"/>
              <a:t>unMICST</a:t>
            </a:r>
            <a:r>
              <a:rPr lang="en-US" sz="2000" dirty="0"/>
              <a:t> formulated by </a:t>
            </a:r>
            <a:r>
              <a:rPr lang="en-US" sz="2000" dirty="0" err="1"/>
              <a:t>Sorger</a:t>
            </a:r>
            <a:r>
              <a:rPr lang="en-US" sz="2000" dirty="0"/>
              <a:t> lab is current best solution to problem</a:t>
            </a:r>
          </a:p>
          <a:p>
            <a:r>
              <a:rPr lang="en-US" sz="2000" dirty="0" err="1"/>
              <a:t>unMICST</a:t>
            </a:r>
            <a:r>
              <a:rPr lang="en-US" sz="2000" dirty="0"/>
              <a:t> utilizes backbone of one of 3 well established networks (</a:t>
            </a:r>
            <a:r>
              <a:rPr lang="en-US" sz="1800" dirty="0" err="1">
                <a:latin typeface="Calibri" panose="020F0502020204030204" pitchFamily="34" charset="0"/>
                <a:ea typeface="Calibri" panose="020F0502020204030204" pitchFamily="34" charset="0"/>
                <a:cs typeface="Times New Roman" panose="02020603050405020304" pitchFamily="18" charset="0"/>
              </a:rPr>
              <a:t>u</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Net</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Mask-R-CNN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PSPNet</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r>
              <a:rPr lang="en-US" sz="1800" dirty="0">
                <a:latin typeface="Calibri" panose="020F0502020204030204" pitchFamily="34" charset="0"/>
                <a:ea typeface="Calibri" panose="020F0502020204030204" pitchFamily="34" charset="0"/>
                <a:cs typeface="Times New Roman" panose="02020603050405020304" pitchFamily="18" charset="0"/>
              </a:rPr>
              <a:t>Trained on saturated, unfocused and focused data. This augmentation significantly increased accuracy</a:t>
            </a:r>
          </a:p>
          <a:p>
            <a:r>
              <a:rPr lang="en-US" sz="1800" dirty="0">
                <a:latin typeface="Calibri" panose="020F0502020204030204" pitchFamily="34" charset="0"/>
                <a:ea typeface="Calibri" panose="020F0502020204030204" pitchFamily="34" charset="0"/>
                <a:cs typeface="Times New Roman" panose="02020603050405020304" pitchFamily="18" charset="0"/>
              </a:rPr>
              <a:t>Also to increase accuracy, stain </a:t>
            </a:r>
            <a:r>
              <a:rPr lang="en-US" sz="1800" dirty="0" err="1">
                <a:latin typeface="Calibri" panose="020F0502020204030204" pitchFamily="34" charset="0"/>
                <a:ea typeface="Calibri" panose="020F0502020204030204" pitchFamily="34" charset="0"/>
                <a:cs typeface="Times New Roman" panose="02020603050405020304" pitchFamily="18" charset="0"/>
              </a:rPr>
              <a:t>lamins</a:t>
            </a:r>
            <a:r>
              <a:rPr lang="en-US" sz="1800" dirty="0">
                <a:latin typeface="Calibri" panose="020F0502020204030204" pitchFamily="34" charset="0"/>
                <a:ea typeface="Calibri" panose="020F0502020204030204" pitchFamily="34" charset="0"/>
                <a:cs typeface="Times New Roman" panose="02020603050405020304" pitchFamily="18" charset="0"/>
              </a:rPr>
              <a:t> as well as intercalated dyes </a:t>
            </a:r>
            <a:r>
              <a:rPr lang="en-US" sz="1800" dirty="0" err="1">
                <a:latin typeface="Calibri" panose="020F0502020204030204" pitchFamily="34" charset="0"/>
                <a:ea typeface="Calibri" panose="020F0502020204030204" pitchFamily="34" charset="0"/>
                <a:cs typeface="Times New Roman" panose="02020603050405020304" pitchFamily="18" charset="0"/>
              </a:rPr>
              <a:t>ie</a:t>
            </a:r>
            <a:r>
              <a:rPr lang="en-US" sz="1800" dirty="0">
                <a:latin typeface="Calibri" panose="020F0502020204030204" pitchFamily="34" charset="0"/>
                <a:ea typeface="Calibri" panose="020F0502020204030204" pitchFamily="34" charset="0"/>
                <a:cs typeface="Times New Roman" panose="02020603050405020304" pitchFamily="18" charset="0"/>
              </a:rPr>
              <a:t> DAPI. This drastically increased accuracy in high density areas (</a:t>
            </a:r>
            <a:r>
              <a:rPr lang="en-US" sz="1800" dirty="0" err="1">
                <a:latin typeface="Calibri" panose="020F0502020204030204" pitchFamily="34" charset="0"/>
                <a:ea typeface="Calibri" panose="020F0502020204030204" pitchFamily="34" charset="0"/>
                <a:cs typeface="Times New Roman" panose="02020603050405020304" pitchFamily="18" charset="0"/>
              </a:rPr>
              <a:t>unMICST</a:t>
            </a:r>
            <a:r>
              <a:rPr lang="en-US" sz="1800" dirty="0">
                <a:latin typeface="Calibri" panose="020F0502020204030204" pitchFamily="34" charset="0"/>
                <a:ea typeface="Calibri" panose="020F0502020204030204" pitchFamily="34" charset="0"/>
                <a:cs typeface="Times New Roman" panose="02020603050405020304" pitchFamily="18" charset="0"/>
              </a:rPr>
              <a:t> has duo model to use with </a:t>
            </a:r>
            <a:r>
              <a:rPr lang="en-US" sz="1800" dirty="0" err="1">
                <a:latin typeface="Calibri" panose="020F0502020204030204" pitchFamily="34" charset="0"/>
                <a:ea typeface="Calibri" panose="020F0502020204030204" pitchFamily="34" charset="0"/>
                <a:cs typeface="Times New Roman" panose="02020603050405020304" pitchFamily="18" charset="0"/>
              </a:rPr>
              <a:t>lamin</a:t>
            </a:r>
            <a:r>
              <a:rPr lang="en-US" sz="1800" dirty="0">
                <a:latin typeface="Calibri" panose="020F0502020204030204" pitchFamily="34" charset="0"/>
                <a:ea typeface="Calibri" panose="020F0502020204030204" pitchFamily="34" charset="0"/>
                <a:cs typeface="Times New Roman" panose="02020603050405020304" pitchFamily="18" charset="0"/>
              </a:rPr>
              <a:t> and DAPI dual channel stains)</a:t>
            </a:r>
          </a:p>
          <a:p>
            <a:r>
              <a:rPr lang="en-US" sz="1800" dirty="0">
                <a:latin typeface="Calibri" panose="020F0502020204030204" pitchFamily="34" charset="0"/>
                <a:ea typeface="Calibri" panose="020F0502020204030204" pitchFamily="34" charset="0"/>
                <a:cs typeface="Times New Roman" panose="02020603050405020304" pitchFamily="18" charset="0"/>
              </a:rPr>
              <a:t>Unique aspect of </a:t>
            </a:r>
            <a:r>
              <a:rPr lang="en-US" sz="1800" dirty="0" err="1">
                <a:latin typeface="Calibri" panose="020F0502020204030204" pitchFamily="34" charset="0"/>
                <a:ea typeface="Calibri" panose="020F0502020204030204" pitchFamily="34" charset="0"/>
                <a:cs typeface="Times New Roman" panose="02020603050405020304" pitchFamily="18" charset="0"/>
              </a:rPr>
              <a:t>unMICST</a:t>
            </a:r>
            <a:r>
              <a:rPr lang="en-US" sz="1800" dirty="0">
                <a:latin typeface="Calibri" panose="020F0502020204030204" pitchFamily="34" charset="0"/>
                <a:ea typeface="Calibri" panose="020F0502020204030204" pitchFamily="34" charset="0"/>
                <a:cs typeface="Times New Roman" panose="02020603050405020304" pitchFamily="18" charset="0"/>
              </a:rPr>
              <a:t> is ability to output nuclei bodies, centroid and borders</a:t>
            </a:r>
          </a:p>
          <a:p>
            <a:r>
              <a:rPr lang="en-US" sz="1800" dirty="0">
                <a:latin typeface="Calibri" panose="020F0502020204030204" pitchFamily="34" charset="0"/>
                <a:ea typeface="Calibri" panose="020F0502020204030204" pitchFamily="34" charset="0"/>
                <a:cs typeface="Times New Roman" panose="02020603050405020304" pitchFamily="18" charset="0"/>
              </a:rPr>
              <a:t>Lamins vary nucleus to nucleus via cell types. Following combo is currently known best universal stain: </a:t>
            </a:r>
            <a:endParaRPr lang="en-US" sz="2000" dirty="0"/>
          </a:p>
        </p:txBody>
      </p:sp>
      <p:pic>
        <p:nvPicPr>
          <p:cNvPr id="4" name="Picture 3" descr="A white rectangular object with black text&#10;&#10;Description automatically generated">
            <a:extLst>
              <a:ext uri="{FF2B5EF4-FFF2-40B4-BE49-F238E27FC236}">
                <a16:creationId xmlns:a16="http://schemas.microsoft.com/office/drawing/2014/main" id="{C27D4374-8D50-5D1A-11C3-3E6917366117}"/>
              </a:ext>
            </a:extLst>
          </p:cNvPr>
          <p:cNvPicPr>
            <a:picLocks noChangeAspect="1"/>
          </p:cNvPicPr>
          <p:nvPr/>
        </p:nvPicPr>
        <p:blipFill>
          <a:blip r:embed="rId2"/>
          <a:stretch>
            <a:fillRect/>
          </a:stretch>
        </p:blipFill>
        <p:spPr>
          <a:xfrm>
            <a:off x="1521691" y="4897926"/>
            <a:ext cx="7999749" cy="1351309"/>
          </a:xfrm>
          <a:prstGeom prst="rect">
            <a:avLst/>
          </a:prstGeom>
        </p:spPr>
      </p:pic>
    </p:spTree>
    <p:extLst>
      <p:ext uri="{BB962C8B-B14F-4D97-AF65-F5344CB8AC3E}">
        <p14:creationId xmlns:p14="http://schemas.microsoft.com/office/powerpoint/2010/main" val="3131047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6B767-FC3E-14A3-65C4-B28DFEE9769F}"/>
              </a:ext>
            </a:extLst>
          </p:cNvPr>
          <p:cNvSpPr>
            <a:spLocks noGrp="1"/>
          </p:cNvSpPr>
          <p:nvPr>
            <p:ph type="title"/>
          </p:nvPr>
        </p:nvSpPr>
        <p:spPr>
          <a:xfrm>
            <a:off x="0" y="0"/>
            <a:ext cx="10515600" cy="838986"/>
          </a:xfrm>
        </p:spPr>
        <p:txBody>
          <a:bodyPr/>
          <a:lstStyle/>
          <a:p>
            <a:r>
              <a:rPr lang="en-US" dirty="0"/>
              <a:t>Cytoplasm Segmentation</a:t>
            </a:r>
          </a:p>
        </p:txBody>
      </p:sp>
      <p:sp>
        <p:nvSpPr>
          <p:cNvPr id="3" name="Content Placeholder 2">
            <a:extLst>
              <a:ext uri="{FF2B5EF4-FFF2-40B4-BE49-F238E27FC236}">
                <a16:creationId xmlns:a16="http://schemas.microsoft.com/office/drawing/2014/main" id="{366A525F-59AF-1D7D-1BF9-D52A2A861AB8}"/>
              </a:ext>
            </a:extLst>
          </p:cNvPr>
          <p:cNvSpPr>
            <a:spLocks noGrp="1"/>
          </p:cNvSpPr>
          <p:nvPr>
            <p:ph idx="1"/>
          </p:nvPr>
        </p:nvSpPr>
        <p:spPr>
          <a:xfrm>
            <a:off x="168244" y="838986"/>
            <a:ext cx="4177419" cy="763477"/>
          </a:xfrm>
        </p:spPr>
        <p:txBody>
          <a:bodyPr>
            <a:normAutofit/>
          </a:bodyPr>
          <a:lstStyle/>
          <a:p>
            <a:r>
              <a:rPr lang="en-US" sz="1800" dirty="0"/>
              <a:t>More challenging than nucleus</a:t>
            </a:r>
          </a:p>
          <a:p>
            <a:r>
              <a:rPr lang="en-US" sz="1800" dirty="0"/>
              <a:t>Multiple ways to segment/approximate</a:t>
            </a:r>
          </a:p>
        </p:txBody>
      </p:sp>
      <p:sp>
        <p:nvSpPr>
          <p:cNvPr id="4" name="TextBox 3">
            <a:extLst>
              <a:ext uri="{FF2B5EF4-FFF2-40B4-BE49-F238E27FC236}">
                <a16:creationId xmlns:a16="http://schemas.microsoft.com/office/drawing/2014/main" id="{0DF0788F-22B2-1BC6-0B45-2897C69FC871}"/>
              </a:ext>
            </a:extLst>
          </p:cNvPr>
          <p:cNvSpPr txBox="1"/>
          <p:nvPr/>
        </p:nvSpPr>
        <p:spPr>
          <a:xfrm>
            <a:off x="168244" y="1756372"/>
            <a:ext cx="12023756" cy="1200329"/>
          </a:xfrm>
          <a:prstGeom prst="rect">
            <a:avLst/>
          </a:prstGeom>
          <a:noFill/>
        </p:spPr>
        <p:txBody>
          <a:bodyPr wrap="square" rtlCol="0">
            <a:spAutoFit/>
          </a:bodyPr>
          <a:lstStyle/>
          <a:p>
            <a:r>
              <a:rPr lang="en-US" u="sng" dirty="0"/>
              <a:t>Approximation</a:t>
            </a:r>
          </a:p>
          <a:p>
            <a:pPr marL="342900" indent="-342900">
              <a:buAutoNum type="arabicPeriod"/>
            </a:pPr>
            <a:r>
              <a:rPr lang="en-US" dirty="0"/>
              <a:t>Pad nucleus segmentation with x pixels (typically 3-5, but depends on um/pixel). Additional layer on this method is to prevent overlapping by using </a:t>
            </a:r>
            <a:r>
              <a:rPr lang="en-US" dirty="0" err="1"/>
              <a:t>eqi</a:t>
            </a:r>
            <a:r>
              <a:rPr lang="en-US" dirty="0"/>
              <a:t>-distance limitations as cytoplasm borders hit each other</a:t>
            </a:r>
          </a:p>
          <a:p>
            <a:pPr marL="800100" lvl="1" indent="-342900">
              <a:buFont typeface="Arial" panose="020B0604020202020204" pitchFamily="34" charset="0"/>
              <a:buChar char="•"/>
            </a:pPr>
            <a:r>
              <a:rPr lang="en-US" dirty="0"/>
              <a:t>This is considered a legit and acceptable approximation. Not just me </a:t>
            </a:r>
            <a:r>
              <a:rPr lang="en-US" dirty="0" err="1"/>
              <a:t>spitballing</a:t>
            </a:r>
            <a:endParaRPr lang="en-US" dirty="0"/>
          </a:p>
        </p:txBody>
      </p:sp>
      <p:sp>
        <p:nvSpPr>
          <p:cNvPr id="5" name="TextBox 4">
            <a:extLst>
              <a:ext uri="{FF2B5EF4-FFF2-40B4-BE49-F238E27FC236}">
                <a16:creationId xmlns:a16="http://schemas.microsoft.com/office/drawing/2014/main" id="{0FF7256E-399D-8B22-AE67-1B36AA02CA8D}"/>
              </a:ext>
            </a:extLst>
          </p:cNvPr>
          <p:cNvSpPr txBox="1"/>
          <p:nvPr/>
        </p:nvSpPr>
        <p:spPr>
          <a:xfrm>
            <a:off x="84122" y="3081186"/>
            <a:ext cx="12023756" cy="3139321"/>
          </a:xfrm>
          <a:prstGeom prst="rect">
            <a:avLst/>
          </a:prstGeom>
          <a:noFill/>
        </p:spPr>
        <p:txBody>
          <a:bodyPr wrap="square" rtlCol="0">
            <a:spAutoFit/>
          </a:bodyPr>
          <a:lstStyle/>
          <a:p>
            <a:r>
              <a:rPr lang="en-US" u="sng" dirty="0"/>
              <a:t>Segmentation Methods</a:t>
            </a:r>
          </a:p>
          <a:p>
            <a:pPr marL="342900" indent="-342900">
              <a:buAutoNum type="arabicPeriod"/>
            </a:pPr>
            <a:r>
              <a:rPr lang="en-US" dirty="0"/>
              <a:t>Use Nucleus as a seed and additional channel such as Ecad alongside </a:t>
            </a:r>
            <a:r>
              <a:rPr lang="en-US" dirty="0" err="1"/>
              <a:t>watershedding</a:t>
            </a:r>
            <a:endParaRPr lang="en-US" dirty="0"/>
          </a:p>
          <a:p>
            <a:pPr marL="800100" lvl="1" indent="-342900">
              <a:buFont typeface="Arial" panose="020B0604020202020204" pitchFamily="34" charset="0"/>
              <a:buChar char="•"/>
            </a:pPr>
            <a:r>
              <a:rPr lang="en-US" dirty="0"/>
              <a:t>Note given a channel like Ecad typically doesn’t cover the entire cell spectrum, it can be used in hybrid mode with the above approximation to more accurate get epithelial cells and approximate the rest</a:t>
            </a:r>
          </a:p>
          <a:p>
            <a:pPr marL="800100" lvl="1" indent="-342900">
              <a:buFont typeface="Arial" panose="020B0604020202020204" pitchFamily="34" charset="0"/>
              <a:buChar char="•"/>
            </a:pPr>
            <a:r>
              <a:rPr lang="en-US" dirty="0"/>
              <a:t>A power of this is that watershed’s weakness is it inherently doesn’t know seed points. Accurate nuclei segmentation is able to cover up the weakness by supplying it with accurate seed locations</a:t>
            </a:r>
          </a:p>
          <a:p>
            <a:pPr marL="342900" indent="-342900">
              <a:buFont typeface="+mj-lt"/>
              <a:buAutoNum type="arabicPeriod"/>
            </a:pPr>
            <a:r>
              <a:rPr lang="en-US" dirty="0"/>
              <a:t>Use stains/combo of stains to segment. </a:t>
            </a:r>
            <a:r>
              <a:rPr lang="en-US" dirty="0" err="1"/>
              <a:t>Sorger</a:t>
            </a:r>
            <a:r>
              <a:rPr lang="en-US" dirty="0"/>
              <a:t> lab has pre built model that uses WGA for segmentation</a:t>
            </a:r>
          </a:p>
          <a:p>
            <a:pPr marL="800100" lvl="1" indent="-342900">
              <a:buFont typeface="Arial" panose="020B0604020202020204" pitchFamily="34" charset="0"/>
              <a:buChar char="•"/>
            </a:pPr>
            <a:r>
              <a:rPr lang="en-US" dirty="0"/>
              <a:t>Note for both methods 1 and 2, stains that outline borders can be added together to target higher amounts of cells</a:t>
            </a:r>
          </a:p>
          <a:p>
            <a:pPr marL="342900" indent="-342900">
              <a:buFont typeface="+mj-lt"/>
              <a:buAutoNum type="arabicPeriod"/>
            </a:pPr>
            <a:r>
              <a:rPr lang="en-US" dirty="0"/>
              <a:t>This is essentially the same as number 2, but I wanted to delineate them as the above are available </a:t>
            </a:r>
            <a:r>
              <a:rPr lang="en-US" dirty="0" err="1"/>
              <a:t>sorger</a:t>
            </a:r>
            <a:r>
              <a:rPr lang="en-US" dirty="0"/>
              <a:t> developed. Other models of which </a:t>
            </a:r>
            <a:r>
              <a:rPr lang="en-US" dirty="0" err="1"/>
              <a:t>CellPose</a:t>
            </a:r>
            <a:r>
              <a:rPr lang="en-US" dirty="0"/>
              <a:t> appears to be the best one can use markers like Ecad to find cell boundaries too. </a:t>
            </a:r>
          </a:p>
          <a:p>
            <a:pPr lvl="1"/>
            <a:endParaRPr lang="en-US" dirty="0"/>
          </a:p>
        </p:txBody>
      </p:sp>
    </p:spTree>
    <p:extLst>
      <p:ext uri="{BB962C8B-B14F-4D97-AF65-F5344CB8AC3E}">
        <p14:creationId xmlns:p14="http://schemas.microsoft.com/office/powerpoint/2010/main" val="612293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EEAD0-456C-F238-BCE3-87E426FC1D2A}"/>
              </a:ext>
            </a:extLst>
          </p:cNvPr>
          <p:cNvSpPr>
            <a:spLocks noGrp="1"/>
          </p:cNvSpPr>
          <p:nvPr>
            <p:ph type="title"/>
          </p:nvPr>
        </p:nvSpPr>
        <p:spPr>
          <a:xfrm>
            <a:off x="0" y="0"/>
            <a:ext cx="10515600" cy="558328"/>
          </a:xfrm>
        </p:spPr>
        <p:txBody>
          <a:bodyPr>
            <a:normAutofit fontScale="90000"/>
          </a:bodyPr>
          <a:lstStyle/>
          <a:p>
            <a:r>
              <a:rPr lang="en-US" dirty="0"/>
              <a:t>Other channels</a:t>
            </a:r>
          </a:p>
        </p:txBody>
      </p:sp>
      <p:sp>
        <p:nvSpPr>
          <p:cNvPr id="3" name="Content Placeholder 2">
            <a:extLst>
              <a:ext uri="{FF2B5EF4-FFF2-40B4-BE49-F238E27FC236}">
                <a16:creationId xmlns:a16="http://schemas.microsoft.com/office/drawing/2014/main" id="{7D3C707A-23BC-8298-0F00-FE28464E26E3}"/>
              </a:ext>
            </a:extLst>
          </p:cNvPr>
          <p:cNvSpPr>
            <a:spLocks noGrp="1"/>
          </p:cNvSpPr>
          <p:nvPr>
            <p:ph idx="1"/>
          </p:nvPr>
        </p:nvSpPr>
        <p:spPr>
          <a:xfrm>
            <a:off x="0" y="721102"/>
            <a:ext cx="12192000" cy="6136897"/>
          </a:xfrm>
        </p:spPr>
        <p:txBody>
          <a:bodyPr>
            <a:normAutofit/>
          </a:bodyPr>
          <a:lstStyle/>
          <a:p>
            <a:r>
              <a:rPr lang="en-US" sz="1600" dirty="0"/>
              <a:t>These are much easier to execute</a:t>
            </a:r>
          </a:p>
          <a:p>
            <a:r>
              <a:rPr lang="en-US" sz="1600" dirty="0"/>
              <a:t>No defined segmentation is required (</a:t>
            </a:r>
            <a:r>
              <a:rPr lang="en-US" sz="1600" dirty="0" err="1"/>
              <a:t>ie</a:t>
            </a:r>
            <a:r>
              <a:rPr lang="en-US" sz="1600" dirty="0"/>
              <a:t> separating cells)</a:t>
            </a:r>
          </a:p>
          <a:p>
            <a:r>
              <a:rPr lang="en-US" sz="1600" dirty="0"/>
              <a:t>Simply must distinguish background from foreground</a:t>
            </a:r>
          </a:p>
          <a:p>
            <a:r>
              <a:rPr lang="en-US" sz="1600" dirty="0" err="1"/>
              <a:t>iLastic</a:t>
            </a:r>
            <a:r>
              <a:rPr lang="en-US" sz="1600" dirty="0"/>
              <a:t> models (machine learning) have exceled in this area of application</a:t>
            </a:r>
          </a:p>
          <a:p>
            <a:r>
              <a:rPr lang="en-US" sz="1600" dirty="0"/>
              <a:t>In certain cases Otsu’s thresholding is acceptable too</a:t>
            </a:r>
          </a:p>
        </p:txBody>
      </p:sp>
    </p:spTree>
    <p:extLst>
      <p:ext uri="{BB962C8B-B14F-4D97-AF65-F5344CB8AC3E}">
        <p14:creationId xmlns:p14="http://schemas.microsoft.com/office/powerpoint/2010/main" val="1590166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3E30C-DAF6-AD3F-BB58-9568CD9CEB4B}"/>
              </a:ext>
            </a:extLst>
          </p:cNvPr>
          <p:cNvSpPr>
            <a:spLocks noGrp="1"/>
          </p:cNvSpPr>
          <p:nvPr>
            <p:ph type="title"/>
          </p:nvPr>
        </p:nvSpPr>
        <p:spPr/>
        <p:txBody>
          <a:bodyPr/>
          <a:lstStyle/>
          <a:p>
            <a:r>
              <a:rPr lang="en-US" dirty="0"/>
              <a:t>DAPI via </a:t>
            </a:r>
            <a:r>
              <a:rPr lang="en-US" dirty="0" err="1"/>
              <a:t>unMICST</a:t>
            </a:r>
            <a:endParaRPr lang="en-US" dirty="0"/>
          </a:p>
        </p:txBody>
      </p:sp>
      <p:pic>
        <p:nvPicPr>
          <p:cNvPr id="5" name="Picture 4">
            <a:extLst>
              <a:ext uri="{FF2B5EF4-FFF2-40B4-BE49-F238E27FC236}">
                <a16:creationId xmlns:a16="http://schemas.microsoft.com/office/drawing/2014/main" id="{004CAE33-59E2-655C-446C-9D4C91062926}"/>
              </a:ext>
            </a:extLst>
          </p:cNvPr>
          <p:cNvPicPr>
            <a:picLocks noChangeAspect="1"/>
          </p:cNvPicPr>
          <p:nvPr/>
        </p:nvPicPr>
        <p:blipFill>
          <a:blip r:embed="rId2"/>
          <a:stretch>
            <a:fillRect/>
          </a:stretch>
        </p:blipFill>
        <p:spPr>
          <a:xfrm>
            <a:off x="584206" y="1690688"/>
            <a:ext cx="4995702" cy="3096057"/>
          </a:xfrm>
          <a:prstGeom prst="rect">
            <a:avLst/>
          </a:prstGeom>
        </p:spPr>
      </p:pic>
      <p:pic>
        <p:nvPicPr>
          <p:cNvPr id="11" name="Content Placeholder 10">
            <a:extLst>
              <a:ext uri="{FF2B5EF4-FFF2-40B4-BE49-F238E27FC236}">
                <a16:creationId xmlns:a16="http://schemas.microsoft.com/office/drawing/2014/main" id="{69DCD444-65B0-A37F-5436-119929ABD6C1}"/>
              </a:ext>
            </a:extLst>
          </p:cNvPr>
          <p:cNvPicPr>
            <a:picLocks noGrp="1" noChangeAspect="1"/>
          </p:cNvPicPr>
          <p:nvPr>
            <p:ph idx="1"/>
          </p:nvPr>
        </p:nvPicPr>
        <p:blipFill>
          <a:blip r:embed="rId3"/>
          <a:stretch>
            <a:fillRect/>
          </a:stretch>
        </p:blipFill>
        <p:spPr>
          <a:xfrm>
            <a:off x="6240811" y="1690688"/>
            <a:ext cx="5515164" cy="3096057"/>
          </a:xfrm>
        </p:spPr>
      </p:pic>
    </p:spTree>
    <p:extLst>
      <p:ext uri="{BB962C8B-B14F-4D97-AF65-F5344CB8AC3E}">
        <p14:creationId xmlns:p14="http://schemas.microsoft.com/office/powerpoint/2010/main" val="2423644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5C678-56A1-9017-3D1F-2B4B6BB5879D}"/>
              </a:ext>
            </a:extLst>
          </p:cNvPr>
          <p:cNvSpPr>
            <a:spLocks noGrp="1"/>
          </p:cNvSpPr>
          <p:nvPr>
            <p:ph type="title"/>
          </p:nvPr>
        </p:nvSpPr>
        <p:spPr/>
        <p:txBody>
          <a:bodyPr/>
          <a:lstStyle/>
          <a:p>
            <a:r>
              <a:rPr lang="en-US" dirty="0"/>
              <a:t>Approximation</a:t>
            </a:r>
          </a:p>
        </p:txBody>
      </p:sp>
      <p:pic>
        <p:nvPicPr>
          <p:cNvPr id="13" name="Picture 12">
            <a:extLst>
              <a:ext uri="{FF2B5EF4-FFF2-40B4-BE49-F238E27FC236}">
                <a16:creationId xmlns:a16="http://schemas.microsoft.com/office/drawing/2014/main" id="{9E59F09C-FF75-FF7E-CBD4-59B98F730BBA}"/>
              </a:ext>
            </a:extLst>
          </p:cNvPr>
          <p:cNvPicPr>
            <a:picLocks noChangeAspect="1"/>
          </p:cNvPicPr>
          <p:nvPr/>
        </p:nvPicPr>
        <p:blipFill>
          <a:blip r:embed="rId2"/>
          <a:stretch>
            <a:fillRect/>
          </a:stretch>
        </p:blipFill>
        <p:spPr>
          <a:xfrm>
            <a:off x="6096000" y="2385495"/>
            <a:ext cx="5799716" cy="3002474"/>
          </a:xfrm>
          <a:prstGeom prst="rect">
            <a:avLst/>
          </a:prstGeom>
        </p:spPr>
      </p:pic>
      <p:pic>
        <p:nvPicPr>
          <p:cNvPr id="11" name="Picture 10">
            <a:extLst>
              <a:ext uri="{FF2B5EF4-FFF2-40B4-BE49-F238E27FC236}">
                <a16:creationId xmlns:a16="http://schemas.microsoft.com/office/drawing/2014/main" id="{EA4D9294-5585-A398-D0E1-D2290859A2CB}"/>
              </a:ext>
            </a:extLst>
          </p:cNvPr>
          <p:cNvPicPr>
            <a:picLocks noChangeAspect="1"/>
          </p:cNvPicPr>
          <p:nvPr/>
        </p:nvPicPr>
        <p:blipFill>
          <a:blip r:embed="rId3"/>
          <a:stretch>
            <a:fillRect/>
          </a:stretch>
        </p:blipFill>
        <p:spPr>
          <a:xfrm>
            <a:off x="651850" y="2385495"/>
            <a:ext cx="5444150" cy="3003936"/>
          </a:xfrm>
          <a:prstGeom prst="rect">
            <a:avLst/>
          </a:prstGeom>
        </p:spPr>
      </p:pic>
    </p:spTree>
    <p:extLst>
      <p:ext uri="{BB962C8B-B14F-4D97-AF65-F5344CB8AC3E}">
        <p14:creationId xmlns:p14="http://schemas.microsoft.com/office/powerpoint/2010/main" val="722157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9FB3A-5B2F-82BB-B4DE-BD5151FF8239}"/>
              </a:ext>
            </a:extLst>
          </p:cNvPr>
          <p:cNvSpPr>
            <a:spLocks noGrp="1"/>
          </p:cNvSpPr>
          <p:nvPr>
            <p:ph type="title"/>
          </p:nvPr>
        </p:nvSpPr>
        <p:spPr>
          <a:xfrm>
            <a:off x="0" y="-290867"/>
            <a:ext cx="10515600" cy="1325563"/>
          </a:xfrm>
        </p:spPr>
        <p:txBody>
          <a:bodyPr/>
          <a:lstStyle/>
          <a:p>
            <a:r>
              <a:rPr lang="en-US" dirty="0"/>
              <a:t>Water Shed assisted seeding</a:t>
            </a:r>
          </a:p>
        </p:txBody>
      </p:sp>
      <p:pic>
        <p:nvPicPr>
          <p:cNvPr id="7" name="Content Placeholder 6">
            <a:extLst>
              <a:ext uri="{FF2B5EF4-FFF2-40B4-BE49-F238E27FC236}">
                <a16:creationId xmlns:a16="http://schemas.microsoft.com/office/drawing/2014/main" id="{0F8E9CF8-605E-F5EB-65C1-B87CAA665504}"/>
              </a:ext>
            </a:extLst>
          </p:cNvPr>
          <p:cNvPicPr>
            <a:picLocks noGrp="1" noChangeAspect="1"/>
          </p:cNvPicPr>
          <p:nvPr>
            <p:ph idx="1"/>
          </p:nvPr>
        </p:nvPicPr>
        <p:blipFill>
          <a:blip r:embed="rId2"/>
          <a:stretch>
            <a:fillRect/>
          </a:stretch>
        </p:blipFill>
        <p:spPr>
          <a:xfrm>
            <a:off x="3171408" y="979007"/>
            <a:ext cx="6016940" cy="3040732"/>
          </a:xfrm>
        </p:spPr>
      </p:pic>
      <p:pic>
        <p:nvPicPr>
          <p:cNvPr id="5" name="Picture 4">
            <a:extLst>
              <a:ext uri="{FF2B5EF4-FFF2-40B4-BE49-F238E27FC236}">
                <a16:creationId xmlns:a16="http://schemas.microsoft.com/office/drawing/2014/main" id="{C1C54B62-FD8D-8959-E637-DB8CFDB89D7C}"/>
              </a:ext>
            </a:extLst>
          </p:cNvPr>
          <p:cNvPicPr>
            <a:picLocks noChangeAspect="1"/>
          </p:cNvPicPr>
          <p:nvPr/>
        </p:nvPicPr>
        <p:blipFill>
          <a:blip r:embed="rId3"/>
          <a:stretch>
            <a:fillRect/>
          </a:stretch>
        </p:blipFill>
        <p:spPr>
          <a:xfrm>
            <a:off x="3271308" y="4019739"/>
            <a:ext cx="5917040" cy="2706986"/>
          </a:xfrm>
          <a:prstGeom prst="rect">
            <a:avLst/>
          </a:prstGeom>
        </p:spPr>
      </p:pic>
    </p:spTree>
    <p:extLst>
      <p:ext uri="{BB962C8B-B14F-4D97-AF65-F5344CB8AC3E}">
        <p14:creationId xmlns:p14="http://schemas.microsoft.com/office/powerpoint/2010/main" val="2133117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730BD-49B5-E883-CB66-F483EAB53AE5}"/>
              </a:ext>
            </a:extLst>
          </p:cNvPr>
          <p:cNvSpPr>
            <a:spLocks noGrp="1"/>
          </p:cNvSpPr>
          <p:nvPr>
            <p:ph type="title"/>
          </p:nvPr>
        </p:nvSpPr>
        <p:spPr/>
        <p:txBody>
          <a:bodyPr/>
          <a:lstStyle/>
          <a:p>
            <a:r>
              <a:rPr lang="en-US" dirty="0"/>
              <a:t>Hybrid</a:t>
            </a:r>
          </a:p>
        </p:txBody>
      </p:sp>
      <p:pic>
        <p:nvPicPr>
          <p:cNvPr id="5" name="Picture 4">
            <a:extLst>
              <a:ext uri="{FF2B5EF4-FFF2-40B4-BE49-F238E27FC236}">
                <a16:creationId xmlns:a16="http://schemas.microsoft.com/office/drawing/2014/main" id="{788DBCD8-5257-F23A-A6F7-94863AC4630D}"/>
              </a:ext>
            </a:extLst>
          </p:cNvPr>
          <p:cNvPicPr>
            <a:picLocks noChangeAspect="1"/>
          </p:cNvPicPr>
          <p:nvPr/>
        </p:nvPicPr>
        <p:blipFill>
          <a:blip r:embed="rId2"/>
          <a:stretch>
            <a:fillRect/>
          </a:stretch>
        </p:blipFill>
        <p:spPr>
          <a:xfrm>
            <a:off x="3985005" y="396845"/>
            <a:ext cx="6824507" cy="3032155"/>
          </a:xfrm>
          <a:prstGeom prst="rect">
            <a:avLst/>
          </a:prstGeom>
        </p:spPr>
      </p:pic>
      <p:pic>
        <p:nvPicPr>
          <p:cNvPr id="6" name="Content Placeholder 6">
            <a:extLst>
              <a:ext uri="{FF2B5EF4-FFF2-40B4-BE49-F238E27FC236}">
                <a16:creationId xmlns:a16="http://schemas.microsoft.com/office/drawing/2014/main" id="{45FAF2A5-3ABE-7957-05E5-C1D29395E514}"/>
              </a:ext>
            </a:extLst>
          </p:cNvPr>
          <p:cNvPicPr>
            <a:picLocks noGrp="1" noChangeAspect="1"/>
          </p:cNvPicPr>
          <p:nvPr>
            <p:ph idx="1"/>
          </p:nvPr>
        </p:nvPicPr>
        <p:blipFill>
          <a:blip r:embed="rId3"/>
          <a:stretch>
            <a:fillRect/>
          </a:stretch>
        </p:blipFill>
        <p:spPr>
          <a:xfrm>
            <a:off x="4390931" y="3460720"/>
            <a:ext cx="6264672" cy="3165926"/>
          </a:xfrm>
        </p:spPr>
      </p:pic>
    </p:spTree>
    <p:extLst>
      <p:ext uri="{BB962C8B-B14F-4D97-AF65-F5344CB8AC3E}">
        <p14:creationId xmlns:p14="http://schemas.microsoft.com/office/powerpoint/2010/main" val="4270798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TotalTime>
  <Words>674</Words>
  <Application>Microsoft Office PowerPoint</Application>
  <PresentationFormat>Widescreen</PresentationFormat>
  <Paragraphs>71</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Sorger Lab and Data Extraction</vt:lpstr>
      <vt:lpstr>Flow Chart (How to Extract Data)</vt:lpstr>
      <vt:lpstr>Nuclei Segmentation</vt:lpstr>
      <vt:lpstr>Cytoplasm Segmentation</vt:lpstr>
      <vt:lpstr>Other channels</vt:lpstr>
      <vt:lpstr>DAPI via unMICST</vt:lpstr>
      <vt:lpstr>Approximation</vt:lpstr>
      <vt:lpstr>Water Shed assisted seeding</vt:lpstr>
      <vt:lpstr>Hybrid</vt:lpstr>
      <vt:lpstr>Cell pose partially trained HIL network</vt:lpstr>
      <vt:lpstr>Noise2Void demo</vt:lpstr>
      <vt:lpstr>DAPI</vt:lpstr>
      <vt:lpstr>EPCAM</vt:lpstr>
      <vt:lpstr>A555_cycle1</vt:lpstr>
      <vt:lpstr>Recommended Processing Workflow</vt:lpstr>
      <vt:lpstr>Recommended Tasks to Complete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Sorger Lab and Data Extraction</dc:title>
  <dc:creator>michael anderson</dc:creator>
  <cp:lastModifiedBy>michael anderson</cp:lastModifiedBy>
  <cp:revision>3</cp:revision>
  <dcterms:created xsi:type="dcterms:W3CDTF">2024-01-09T17:36:07Z</dcterms:created>
  <dcterms:modified xsi:type="dcterms:W3CDTF">2024-01-09T20:41:21Z</dcterms:modified>
</cp:coreProperties>
</file>

<file path=docProps/thumbnail.jpeg>
</file>